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4" r:id="rId1"/>
  </p:sldMasterIdLst>
  <p:notesMasterIdLst>
    <p:notesMasterId r:id="rId13"/>
  </p:notesMasterIdLst>
  <p:sldIdLst>
    <p:sldId id="257" r:id="rId2"/>
    <p:sldId id="264" r:id="rId3"/>
    <p:sldId id="270" r:id="rId4"/>
    <p:sldId id="276" r:id="rId5"/>
    <p:sldId id="272" r:id="rId6"/>
    <p:sldId id="279" r:id="rId7"/>
    <p:sldId id="303" r:id="rId8"/>
    <p:sldId id="304" r:id="rId9"/>
    <p:sldId id="305" r:id="rId10"/>
    <p:sldId id="291" r:id="rId11"/>
    <p:sldId id="30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808F-B9C7-4AA5-BE37-2ADFE897FA0E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791AE-2E0F-42D5-9F35-19B63A77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91AE-2E0F-42D5-9F35-19B63A77D69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86D945-DFBB-4CE9-9F9C-A2499A3F50D6}" type="slidenum">
              <a:rPr lang="ru-RU"/>
              <a:pPr/>
              <a:t>11</a:t>
            </a:fld>
            <a:endParaRPr lang="ru-RU"/>
          </a:p>
        </p:txBody>
      </p:sp>
      <p:sp>
        <p:nvSpPr>
          <p:cNvPr id="29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9700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40963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/>
            <a:fld id="{A61318B0-6EC2-4992-B51E-C05A8B7629B1}" type="slidenum">
              <a:rPr lang="en-US" sz="1200">
                <a:latin typeface="Calibri" pitchFamily="34" charset="0"/>
              </a:rPr>
              <a:pPr algn="r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3D52F-4BAD-46D4-899F-A16BEB0F4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C5A2F4-D6DB-440C-AA50-3A257DE3CAE7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ndart.edu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928926" y="2857496"/>
            <a:ext cx="5529274" cy="1470025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</a:t>
            </a:r>
            <a:r>
              <a:rPr lang="ru-RU" sz="3600" dirty="0" smtClean="0"/>
              <a:t>ие коммуникативных УУД на уроках немецкого языка в рамках ФГОС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068" y="666202"/>
            <a:ext cx="2450544" cy="376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5286388"/>
            <a:ext cx="80010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Arial Black" pitchFamily="34" charset="0"/>
              </a:rPr>
              <a:t>Дирепаско</a:t>
            </a:r>
            <a:r>
              <a:rPr lang="ru-RU" sz="1400" dirty="0" smtClean="0">
                <a:latin typeface="Arial Black" pitchFamily="34" charset="0"/>
              </a:rPr>
              <a:t> Е.О.</a:t>
            </a:r>
          </a:p>
          <a:p>
            <a:pPr algn="r"/>
            <a:r>
              <a:rPr lang="ru-RU" sz="1400" dirty="0" smtClean="0">
                <a:latin typeface="Arial Black" pitchFamily="34" charset="0"/>
              </a:rPr>
              <a:t>учитель немецкого языка</a:t>
            </a:r>
          </a:p>
          <a:p>
            <a:pPr algn="r"/>
            <a:r>
              <a:rPr lang="ru-RU" sz="1400" dirty="0" smtClean="0">
                <a:latin typeface="Arial Black" pitchFamily="34" charset="0"/>
              </a:rPr>
              <a:t>МБОУ «Гимназия №8» </a:t>
            </a:r>
          </a:p>
          <a:p>
            <a:pPr algn="r"/>
            <a:r>
              <a:rPr lang="ru-RU" sz="1400" dirty="0" err="1" smtClean="0">
                <a:latin typeface="Arial Black" pitchFamily="34" charset="0"/>
              </a:rPr>
              <a:t>Энгельсского</a:t>
            </a:r>
            <a:r>
              <a:rPr lang="ru-RU" sz="1400" dirty="0" smtClean="0">
                <a:latin typeface="Arial Black" pitchFamily="34" charset="0"/>
              </a:rPr>
              <a:t> </a:t>
            </a:r>
          </a:p>
          <a:p>
            <a:pPr algn="r"/>
            <a:r>
              <a:rPr lang="ru-RU" sz="1400" dirty="0" smtClean="0">
                <a:latin typeface="Arial Black" pitchFamily="34" charset="0"/>
              </a:rPr>
              <a:t>муниципального р-на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71876"/>
            <a:ext cx="1766870" cy="271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AutoShape 2"/>
          <p:cNvSpPr>
            <a:spLocks noChangeArrowheads="1"/>
          </p:cNvSpPr>
          <p:nvPr/>
        </p:nvSpPr>
        <p:spPr bwMode="gray">
          <a:xfrm>
            <a:off x="142875" y="152400"/>
            <a:ext cx="8821738" cy="1189038"/>
          </a:xfrm>
          <a:prstGeom prst="roundRect">
            <a:avLst>
              <a:gd name="adj" fmla="val 49106"/>
            </a:avLst>
          </a:prstGeom>
          <a:solidFill>
            <a:srgbClr val="FFFF00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Некоторые примеры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заданий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на формирование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коммуникативных УУД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42910" y="1428736"/>
            <a:ext cx="750099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упражнение на логическое заполнение пропусков;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составление сюжетных рассказов по предложенной серии картинок;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поиск ошибок в письмах и текстах;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составление текстов из предложенного набора предложений;</a:t>
            </a: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выстраивание логических смысловых цепочек;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подготовка творческих мини-проектов;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Vrinda" pitchFamily="2" charset="0"/>
              </a:rPr>
              <a:t>- заполнение анкет.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4643446"/>
            <a:ext cx="1319194" cy="131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stand_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3055938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3500430" y="714356"/>
            <a:ext cx="46815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Список литературы:</a:t>
            </a:r>
            <a: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1428736"/>
            <a:ext cx="750095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14300" algn="l"/>
                <a:tab pos="685800" algn="l"/>
                <a:tab pos="8001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Пассов Е.И. Основы коммуникативной методики, 1989.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14300" algn="l"/>
                <a:tab pos="685800" algn="l"/>
                <a:tab pos="8001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Перминова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Л.М.Взаимосвязь стандартов первого и второго поколений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// Народное образование. - 2010. - № 7. - С. 209-216.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стандартов. Существенные отличия и связи образовательно-обучающего характера.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14300" algn="l"/>
                <a:tab pos="685800" algn="l"/>
                <a:tab pos="8001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универсальных учебных действий в основной школе: от действия к мысли. Система заданий: пособие для учителя / А.Г.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Асмолов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Г.В.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Бурменская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И.А. Володарская и др.; под ред. А.Г.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Асмолова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.–2-е изд. – М.: Просвещение, 2011.–159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04800"/>
            <a:ext cx="7772400" cy="1600200"/>
          </a:xfrm>
        </p:spPr>
        <p:txBody>
          <a:bodyPr/>
          <a:lstStyle/>
          <a:p>
            <a:pPr algn="ctr" eaLnBrk="1" hangingPunct="1"/>
            <a:r>
              <a:rPr lang="ru-RU" sz="43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Универсальные учебные действия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14282" y="207167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indent="-914400">
              <a:buFont typeface="Calibri" pitchFamily="34" charset="0"/>
              <a:buAutoNum type="arabicPeriod"/>
            </a:pP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05450"/>
            <a:ext cx="9144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71604" y="-214338"/>
            <a:ext cx="5562600" cy="1325563"/>
          </a:xfrm>
        </p:spPr>
        <p:txBody>
          <a:bodyPr/>
          <a:lstStyle/>
          <a:p>
            <a:pPr algn="l" eaLnBrk="1" hangingPunct="1"/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 УУД =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14282" y="1357298"/>
            <a:ext cx="892971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- Учет позиции других людей, умение слушать и слышать, вступать в диалог, участвовать в коллективном обсуждении проблем.</a:t>
            </a:r>
          </a:p>
          <a:p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Определение цели, функций участников, способов взаимодействия;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постановка вопросов;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разрешение конфликтов;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управление поведением партнёра;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умение четко выражать свои мысли в соответствии с задачами и условиями коммуникации;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владение монологической и диалогической формами речи в соответствии с грамматическими и синтаксическими нормами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571480"/>
            <a:ext cx="4669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технологии обучения</a:t>
            </a:r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2571744"/>
            <a:ext cx="428628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1428736"/>
            <a:ext cx="414340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4810" y="3500438"/>
            <a:ext cx="435771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1785926"/>
            <a:ext cx="3961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/>
              <a:t>Технология проблемного</a:t>
            </a:r>
          </a:p>
          <a:p>
            <a:r>
              <a:rPr lang="ru-RU" sz="2000" b="1" u="sng" dirty="0" smtClean="0"/>
              <a:t> обучения</a:t>
            </a:r>
            <a:endParaRPr lang="ru-RU" sz="2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92893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 smtClean="0"/>
              <a:t>Технология интерактивного обучения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6248" y="371475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 smtClean="0"/>
              <a:t>Информационно-коммуникационная технология обучения</a:t>
            </a:r>
            <a:endParaRPr lang="ru-RU" sz="2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42976" y="4429132"/>
            <a:ext cx="292895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4714884"/>
            <a:ext cx="2547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/>
              <a:t>Метод проектов</a:t>
            </a:r>
            <a:endParaRPr lang="ru-RU" sz="2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7620" y="5286388"/>
            <a:ext cx="307183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29124" y="5572140"/>
            <a:ext cx="19191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/>
              <a:t>Метод игры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86388"/>
            <a:ext cx="9144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456" y="428604"/>
            <a:ext cx="6286544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Коммуникативные действия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57174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/>
              <a:t>общение и взаимодействие</a:t>
            </a:r>
            <a:r>
              <a:rPr lang="ru-RU" sz="2000" b="1" dirty="0" smtClean="0"/>
              <a:t> (коммуникация)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42209" y="2571744"/>
            <a:ext cx="4201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/>
              <a:t>работа в группе</a:t>
            </a:r>
            <a:r>
              <a:rPr lang="ru-RU" sz="2000" b="1" dirty="0" smtClean="0"/>
              <a:t> (команде)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35004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совместное планирование деятельности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обучающегося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 rot="9267037">
            <a:off x="5596575" y="993071"/>
            <a:ext cx="928694" cy="13177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 rot="11959252">
            <a:off x="1615231" y="1117541"/>
            <a:ext cx="928694" cy="12854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 rot="19727521">
            <a:off x="1414088" y="3343739"/>
            <a:ext cx="857256" cy="12858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rot="1370840">
            <a:off x="6499721" y="3130223"/>
            <a:ext cx="928694" cy="12858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ыноска с четырьмя стрелками 11"/>
          <p:cNvSpPr/>
          <p:nvPr/>
        </p:nvSpPr>
        <p:spPr>
          <a:xfrm>
            <a:off x="2214546" y="1500174"/>
            <a:ext cx="4214842" cy="3500462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Учебные действия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714356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Определять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1571612"/>
            <a:ext cx="1596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Работать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2571744"/>
            <a:ext cx="2451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Обмениваться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15074" y="3571876"/>
            <a:ext cx="1896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Оказывать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4786322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Находить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57488" y="5572140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Договариваться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3929066"/>
            <a:ext cx="1850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Выступать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2857496"/>
            <a:ext cx="1555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Слушать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714488"/>
            <a:ext cx="2375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Использовать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142976" y="4929198"/>
            <a:ext cx="2074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Определять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357298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/>
              <a:t>Учебная игра </a:t>
            </a:r>
            <a:r>
              <a:rPr lang="ru-RU" sz="2400" dirty="0" smtClean="0"/>
              <a:t>– это особым образом организованная обучающая деятельность, предполагающая наличие проблемы и возможные пути ее решения. </a:t>
            </a:r>
            <a:endParaRPr lang="ru-RU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71876"/>
            <a:ext cx="3214710" cy="247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3286124"/>
            <a:ext cx="49192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учебной игры: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обучающая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мотивационно – побудительная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 ориентирующая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компенсаторная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714356"/>
            <a:ext cx="792961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личностных качеств младшего школьника, его внимания, мышления, памяти и воображения в процессе участия в моделируемых ситуациях общения, ролевых играх; в ходе овладения языковым материалом;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эмоциональной сферы детей в процессе обучающих игр, учебных спектаклей с использованием иностранного языка;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обучающихся способности к организации своей учебной деятельности посредством освоения системы личностных, регулятивных, познавательных и коммуникативных универсальных учебных действий.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214950"/>
            <a:ext cx="2105012" cy="131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5000660" cy="39290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214290"/>
            <a:ext cx="45720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 Игра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быстрее?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тренировка, ориентированная на усвоение алфавита.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чающиеся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уже знакомы со всеми буквами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немецкого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алфавита.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раскладывает на столе буквы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немецкого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алфавита обратной стороной.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подбегают к столу и вытягивают какую-либо букву. Задача играющего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назвать слова, начинающиеся с той буквы, которую он вытянул.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06" y="214290"/>
            <a:ext cx="4500594" cy="39290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714844" y="285728"/>
            <a:ext cx="44291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 Игра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Озвучивание картинки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лексики по изученной теме, развитие навыков диалогической речи.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играющие образуют пары. Каждой паре даются картинки, к которым прилагаются карточки с соответствующими репликами. С их помощью необходимо озвучить картинки. Выигрывает пара, которая первой подготовит диалог и правильно его воспроизведет.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143380"/>
            <a:ext cx="7715304" cy="23574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928662" y="4214818"/>
            <a:ext cx="72866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Игра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интересный рассказ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лексики по изученной теме, развитие навыков монологической речи.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образуются две команды. Каждой дается задание составить рассказ на определенную тему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зоопарке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Спортивные игры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т.д.). Выигрывает команда, составившая самый интересный рассказ и допустившая меньше ошибок.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1079</TotalTime>
  <Words>479</Words>
  <Application>Microsoft Office PowerPoint</Application>
  <PresentationFormat>Экран (4:3)</PresentationFormat>
  <Paragraphs>74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Формирование коммуникативных УУД на уроках немецкого языка в рамках ФГОС  </vt:lpstr>
      <vt:lpstr> Универсальные учебные действия</vt:lpstr>
      <vt:lpstr>Коммуникативные УУД =</vt:lpstr>
      <vt:lpstr>Слайд 4</vt:lpstr>
      <vt:lpstr>Коммуникативные действия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УНИВЕРСАЛЬНЫХ УЧЕБНЫХ ДЕЙСТВИЙ</dc:title>
  <dc:creator>1</dc:creator>
  <cp:lastModifiedBy>Андрей</cp:lastModifiedBy>
  <cp:revision>118</cp:revision>
  <dcterms:created xsi:type="dcterms:W3CDTF">2011-09-16T07:36:11Z</dcterms:created>
  <dcterms:modified xsi:type="dcterms:W3CDTF">2013-11-12T14:17:54Z</dcterms:modified>
</cp:coreProperties>
</file>