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4D42-4C31-4FC1-A03F-820B06C113C6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85BD1-E3B4-45C1-954B-337243FF8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4D42-4C31-4FC1-A03F-820B06C113C6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85BD1-E3B4-45C1-954B-337243FF8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4D42-4C31-4FC1-A03F-820B06C113C6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85BD1-E3B4-45C1-954B-337243FF8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4D42-4C31-4FC1-A03F-820B06C113C6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85BD1-E3B4-45C1-954B-337243FF8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4D42-4C31-4FC1-A03F-820B06C113C6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85BD1-E3B4-45C1-954B-337243FF8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4D42-4C31-4FC1-A03F-820B06C113C6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85BD1-E3B4-45C1-954B-337243FF8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4D42-4C31-4FC1-A03F-820B06C113C6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85BD1-E3B4-45C1-954B-337243FF8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4D42-4C31-4FC1-A03F-820B06C113C6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85BD1-E3B4-45C1-954B-337243FF8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4D42-4C31-4FC1-A03F-820B06C113C6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85BD1-E3B4-45C1-954B-337243FF8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4D42-4C31-4FC1-A03F-820B06C113C6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85BD1-E3B4-45C1-954B-337243FF8A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14D42-4C31-4FC1-A03F-820B06C113C6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6085BD1-E3B4-45C1-954B-337243FF8A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8F14D42-4C31-4FC1-A03F-820B06C113C6}" type="datetimeFigureOut">
              <a:rPr lang="ru-RU" smtClean="0"/>
              <a:pPr/>
              <a:t>24.09.2013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085BD1-E3B4-45C1-954B-337243FF8AA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290"/>
            <a:ext cx="3345680" cy="2143140"/>
          </a:xfrm>
          <a:prstGeom prst="rect">
            <a:avLst/>
          </a:prstGeom>
        </p:spPr>
      </p:pic>
      <p:pic>
        <p:nvPicPr>
          <p:cNvPr id="9" name="Рисунок 8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786190"/>
            <a:ext cx="2786082" cy="2798520"/>
          </a:xfrm>
          <a:prstGeom prst="rect">
            <a:avLst/>
          </a:prstGeom>
        </p:spPr>
      </p:pic>
      <p:pic>
        <p:nvPicPr>
          <p:cNvPr id="10" name="Рисунок 9" descr="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2132" y="0"/>
            <a:ext cx="3389929" cy="2714644"/>
          </a:xfrm>
          <a:prstGeom prst="rect">
            <a:avLst/>
          </a:prstGeom>
        </p:spPr>
      </p:pic>
      <p:pic>
        <p:nvPicPr>
          <p:cNvPr id="11" name="Рисунок 10" descr="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2066" y="4286256"/>
            <a:ext cx="3649974" cy="2428892"/>
          </a:xfrm>
          <a:prstGeom prst="rect">
            <a:avLst/>
          </a:prstGeom>
        </p:spPr>
      </p:pic>
      <p:pic>
        <p:nvPicPr>
          <p:cNvPr id="12" name="Рисунок 11" descr="i 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1802" y="2285992"/>
            <a:ext cx="2466975" cy="1847850"/>
          </a:xfrm>
          <a:prstGeom prst="rect">
            <a:avLst/>
          </a:prstGeom>
        </p:spPr>
      </p:pic>
      <p:pic>
        <p:nvPicPr>
          <p:cNvPr id="13" name="Рисунок 12" descr="i 4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3636" y="2357430"/>
            <a:ext cx="2457450" cy="186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7772400" cy="1470025"/>
          </a:xfrm>
        </p:spPr>
        <p:txBody>
          <a:bodyPr/>
          <a:lstStyle/>
          <a:p>
            <a:r>
              <a:rPr lang="en-US" b="1" dirty="0" smtClean="0"/>
              <a:t>“True</a:t>
            </a:r>
            <a:r>
              <a:rPr lang="en-US" b="1" dirty="0"/>
              <a:t>” or </a:t>
            </a:r>
            <a:r>
              <a:rPr lang="en-US" b="1" dirty="0" smtClean="0"/>
              <a:t>“False</a:t>
            </a:r>
            <a:r>
              <a:rPr lang="en-US" b="1" dirty="0"/>
              <a:t>”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143116"/>
            <a:ext cx="7858180" cy="3500462"/>
          </a:xfrm>
        </p:spPr>
        <p:txBody>
          <a:bodyPr>
            <a:normAutofit/>
          </a:bodyPr>
          <a:lstStyle/>
          <a:p>
            <a:pPr marL="514350" lvl="0" indent="-51435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The criers wore special clothes.</a:t>
            </a:r>
            <a:endParaRPr lang="ru-RU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A lot of people could read in those times.</a:t>
            </a:r>
            <a:endParaRPr lang="ru-RU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They attracted people crying “</a:t>
            </a:r>
            <a:r>
              <a:rPr lang="en-US" dirty="0" err="1">
                <a:solidFill>
                  <a:schemeClr val="tx1"/>
                </a:solidFill>
              </a:rPr>
              <a:t>look,look</a:t>
            </a:r>
            <a:r>
              <a:rPr lang="en-US" dirty="0">
                <a:solidFill>
                  <a:schemeClr val="tx1"/>
                </a:solidFill>
              </a:rPr>
              <a:t>”.</a:t>
            </a:r>
            <a:endParaRPr lang="ru-RU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The criers spread important news.</a:t>
            </a:r>
            <a:endParaRPr lang="ru-RU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Nobody in London knew about the Great Fire.</a:t>
            </a:r>
            <a:endParaRPr lang="ru-RU" dirty="0">
              <a:solidFill>
                <a:schemeClr val="tx1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There aren`t any criers nowadays in London.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/>
              <a:t>How to do it: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357298"/>
            <a:ext cx="8358246" cy="5286412"/>
          </a:xfrm>
        </p:spPr>
        <p:txBody>
          <a:bodyPr>
            <a:normAutofit fontScale="92500" lnSpcReduction="20000"/>
          </a:bodyPr>
          <a:lstStyle/>
          <a:p>
            <a:pPr marL="514350" indent="-514350" algn="l"/>
            <a:r>
              <a:rPr lang="en-US" dirty="0"/>
              <a:t>1. </a:t>
            </a:r>
            <a:r>
              <a:rPr lang="en-US" dirty="0" smtClean="0"/>
              <a:t>Read  the questions and try to understand them.</a:t>
            </a:r>
          </a:p>
          <a:p>
            <a:pPr marL="514350" indent="-514350" algn="l"/>
            <a:r>
              <a:rPr lang="en-US" dirty="0" smtClean="0"/>
              <a:t>   </a:t>
            </a:r>
            <a:r>
              <a:rPr lang="en-US" dirty="0" smtClean="0">
                <a:solidFill>
                  <a:schemeClr val="tx1"/>
                </a:solidFill>
              </a:rPr>
              <a:t>Remember </a:t>
            </a:r>
            <a:r>
              <a:rPr lang="en-US" dirty="0">
                <a:solidFill>
                  <a:schemeClr val="tx1"/>
                </a:solidFill>
              </a:rPr>
              <a:t>what it is you are looking for so you will not be distracted by other pieces of </a:t>
            </a:r>
            <a:r>
              <a:rPr lang="en-US" dirty="0" smtClean="0">
                <a:solidFill>
                  <a:schemeClr val="tx1"/>
                </a:solidFill>
              </a:rPr>
              <a:t>information</a:t>
            </a: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  <a:p>
            <a:pPr marL="514350" indent="-514350" algn="l"/>
            <a:r>
              <a:rPr lang="en-US" dirty="0">
                <a:solidFill>
                  <a:schemeClr val="tx1"/>
                </a:solidFill>
              </a:rPr>
              <a:t>2.  Anticipate how the information looks – is it identified by numbers, </a:t>
            </a:r>
            <a:r>
              <a:rPr lang="en-US" dirty="0" smtClean="0">
                <a:solidFill>
                  <a:schemeClr val="tx1"/>
                </a:solidFill>
              </a:rPr>
              <a:t>  </a:t>
            </a:r>
            <a:r>
              <a:rPr lang="en-US" dirty="0">
                <a:solidFill>
                  <a:schemeClr val="tx1"/>
                </a:solidFill>
              </a:rPr>
              <a:t>proper nouns, etc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  <a:p>
            <a:pPr marL="514350" indent="-514350" algn="l"/>
            <a:r>
              <a:rPr lang="en-US" dirty="0">
                <a:solidFill>
                  <a:schemeClr val="tx1"/>
                </a:solidFill>
              </a:rPr>
              <a:t>3.  </a:t>
            </a:r>
            <a:r>
              <a:rPr lang="en-US" dirty="0" smtClean="0">
                <a:solidFill>
                  <a:schemeClr val="tx1"/>
                </a:solidFill>
              </a:rPr>
              <a:t>Read the texts running </a:t>
            </a:r>
            <a:r>
              <a:rPr lang="en-US" dirty="0">
                <a:solidFill>
                  <a:schemeClr val="tx1"/>
                </a:solidFill>
              </a:rPr>
              <a:t>your eyes over several lines at </a:t>
            </a:r>
            <a:r>
              <a:rPr lang="en-US" dirty="0" smtClean="0">
                <a:solidFill>
                  <a:schemeClr val="tx1"/>
                </a:solidFill>
              </a:rPr>
              <a:t>one time. Don`t read every word. Mark key words or phrases.</a:t>
            </a:r>
          </a:p>
          <a:p>
            <a:pPr marL="514350" indent="-514350" algn="l"/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/>
            <a:r>
              <a:rPr lang="en-US" dirty="0" smtClean="0"/>
              <a:t>4. Find which area each question refers to.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  <a:p>
            <a:pPr marL="514350" indent="-514350" algn="l"/>
            <a:r>
              <a:rPr lang="en-US" dirty="0"/>
              <a:t>5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r>
              <a:rPr lang="en-US" dirty="0">
                <a:solidFill>
                  <a:schemeClr val="tx1"/>
                </a:solidFill>
              </a:rPr>
              <a:t>  When you find the information you are looking for, focus your eyes and attention there and read the entire sentence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marL="514350" indent="-514350" algn="l"/>
            <a:r>
              <a:rPr lang="en-US" dirty="0" smtClean="0"/>
              <a:t>6.  Divide time sensibly.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marL="514350" indent="-514350" algn="l"/>
            <a:endParaRPr lang="ru-RU" dirty="0">
              <a:solidFill>
                <a:schemeClr val="tx1"/>
              </a:solidFill>
            </a:endParaRPr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642918"/>
            <a:ext cx="7772400" cy="1470025"/>
          </a:xfrm>
        </p:spPr>
        <p:txBody>
          <a:bodyPr/>
          <a:lstStyle/>
          <a:p>
            <a:r>
              <a:rPr lang="en-US" dirty="0" smtClean="0"/>
              <a:t>Scanning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500306"/>
            <a:ext cx="7786742" cy="2357454"/>
          </a:xfrm>
        </p:spPr>
        <p:txBody>
          <a:bodyPr>
            <a:noAutofit/>
          </a:bodyPr>
          <a:lstStyle/>
          <a:p>
            <a:r>
              <a:rPr lang="en-US" sz="3200" b="1" i="1" dirty="0" smtClean="0"/>
              <a:t>is  fast reading for specific pieces of information (e.g. </a:t>
            </a:r>
            <a:r>
              <a:rPr lang="en-US" sz="3200" b="1" i="1" dirty="0" err="1" smtClean="0"/>
              <a:t>names,facts,prices,numbers,dates,etc</a:t>
            </a:r>
            <a:r>
              <a:rPr lang="en-US" sz="3200" b="1" i="1" dirty="0" smtClean="0"/>
              <a:t>.)</a:t>
            </a: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1895475" cy="2409825"/>
          </a:xfrm>
          <a:prstGeom prst="rect">
            <a:avLst/>
          </a:prstGeom>
        </p:spPr>
      </p:pic>
      <p:pic>
        <p:nvPicPr>
          <p:cNvPr id="3" name="Рисунок 2" descr="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2571744"/>
            <a:ext cx="2466975" cy="1847850"/>
          </a:xfrm>
          <a:prstGeom prst="rect">
            <a:avLst/>
          </a:prstGeom>
        </p:spPr>
      </p:pic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285728"/>
            <a:ext cx="2143125" cy="2143125"/>
          </a:xfrm>
          <a:prstGeom prst="rect">
            <a:avLst/>
          </a:prstGeom>
        </p:spPr>
      </p:pic>
      <p:pic>
        <p:nvPicPr>
          <p:cNvPr id="5" name="Рисунок 4" descr="1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3000372"/>
            <a:ext cx="2466975" cy="1638300"/>
          </a:xfrm>
          <a:prstGeom prst="rect">
            <a:avLst/>
          </a:prstGeom>
        </p:spPr>
      </p:pic>
      <p:pic>
        <p:nvPicPr>
          <p:cNvPr id="6" name="Рисунок 5" descr="1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6446" y="5114925"/>
            <a:ext cx="2619375" cy="1743075"/>
          </a:xfrm>
          <a:prstGeom prst="rect">
            <a:avLst/>
          </a:prstGeom>
        </p:spPr>
      </p:pic>
      <p:pic>
        <p:nvPicPr>
          <p:cNvPr id="7" name="Рисунок 6" descr="13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596" y="4714884"/>
            <a:ext cx="2371725" cy="1933575"/>
          </a:xfrm>
          <a:prstGeom prst="rect">
            <a:avLst/>
          </a:prstGeom>
        </p:spPr>
      </p:pic>
      <p:pic>
        <p:nvPicPr>
          <p:cNvPr id="8" name="Рисунок 7" descr="17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86050" y="142852"/>
            <a:ext cx="2390775" cy="1914525"/>
          </a:xfrm>
          <a:prstGeom prst="rect">
            <a:avLst/>
          </a:prstGeom>
        </p:spPr>
      </p:pic>
      <p:pic>
        <p:nvPicPr>
          <p:cNvPr id="9" name="Рисунок 8" descr="24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43306" y="4643446"/>
            <a:ext cx="1943100" cy="1943100"/>
          </a:xfrm>
          <a:prstGeom prst="rect">
            <a:avLst/>
          </a:prstGeom>
        </p:spPr>
      </p:pic>
      <p:pic>
        <p:nvPicPr>
          <p:cNvPr id="10" name="Рисунок 9" descr="16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96175" y="2214554"/>
            <a:ext cx="1647825" cy="2771775"/>
          </a:xfrm>
          <a:prstGeom prst="rect">
            <a:avLst/>
          </a:prstGeom>
        </p:spPr>
      </p:pic>
      <p:pic>
        <p:nvPicPr>
          <p:cNvPr id="11" name="Рисунок 10" descr="23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57818" y="2928934"/>
            <a:ext cx="1943100" cy="1943100"/>
          </a:xfrm>
          <a:prstGeom prst="rect">
            <a:avLst/>
          </a:prstGeom>
        </p:spPr>
      </p:pic>
      <p:pic>
        <p:nvPicPr>
          <p:cNvPr id="12" name="Рисунок 11" descr="i 7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428728" y="1285860"/>
            <a:ext cx="2143125" cy="2143125"/>
          </a:xfrm>
          <a:prstGeom prst="rect">
            <a:avLst/>
          </a:prstGeom>
        </p:spPr>
      </p:pic>
      <p:pic>
        <p:nvPicPr>
          <p:cNvPr id="13" name="Рисунок 12" descr="56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324725" y="4343400"/>
            <a:ext cx="1819275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1838325" cy="2486025"/>
          </a:xfrm>
          <a:prstGeom prst="rect">
            <a:avLst/>
          </a:prstGeom>
        </p:spPr>
      </p:pic>
      <p:pic>
        <p:nvPicPr>
          <p:cNvPr id="5" name="Рисунок 4" descr="7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214290"/>
            <a:ext cx="1828800" cy="2505075"/>
          </a:xfrm>
          <a:prstGeom prst="rect">
            <a:avLst/>
          </a:prstGeom>
        </p:spPr>
      </p:pic>
      <p:pic>
        <p:nvPicPr>
          <p:cNvPr id="8" name="Рисунок 7" descr="4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68" y="4714884"/>
            <a:ext cx="2505075" cy="1828800"/>
          </a:xfrm>
          <a:prstGeom prst="rect">
            <a:avLst/>
          </a:prstGeom>
        </p:spPr>
      </p:pic>
      <p:pic>
        <p:nvPicPr>
          <p:cNvPr id="9" name="Рисунок 8" descr="9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074" y="2786058"/>
            <a:ext cx="2619375" cy="1743075"/>
          </a:xfrm>
          <a:prstGeom prst="rect">
            <a:avLst/>
          </a:prstGeom>
        </p:spPr>
      </p:pic>
      <p:pic>
        <p:nvPicPr>
          <p:cNvPr id="10" name="Рисунок 9" descr="4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472" y="2928934"/>
            <a:ext cx="2466975" cy="1847850"/>
          </a:xfrm>
          <a:prstGeom prst="rect">
            <a:avLst/>
          </a:prstGeom>
        </p:spPr>
      </p:pic>
      <p:pic>
        <p:nvPicPr>
          <p:cNvPr id="11" name="Рисунок 10" descr="64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5008" y="571480"/>
            <a:ext cx="2476500" cy="1847850"/>
          </a:xfrm>
          <a:prstGeom prst="rect">
            <a:avLst/>
          </a:prstGeom>
        </p:spPr>
      </p:pic>
      <p:pic>
        <p:nvPicPr>
          <p:cNvPr id="12" name="Рисунок 11" descr="88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14744" y="2571744"/>
            <a:ext cx="2305050" cy="1981200"/>
          </a:xfrm>
          <a:prstGeom prst="rect">
            <a:avLst/>
          </a:prstGeom>
        </p:spPr>
      </p:pic>
      <p:pic>
        <p:nvPicPr>
          <p:cNvPr id="13" name="Рисунок 12" descr="66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9388" y="4643446"/>
            <a:ext cx="2466975" cy="1847850"/>
          </a:xfrm>
          <a:prstGeom prst="rect">
            <a:avLst/>
          </a:prstGeom>
        </p:spPr>
      </p:pic>
      <p:pic>
        <p:nvPicPr>
          <p:cNvPr id="14" name="Рисунок 13" descr="80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7158" y="4643446"/>
            <a:ext cx="1905000" cy="1895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500306"/>
            <a:ext cx="4000528" cy="1143000"/>
          </a:xfrm>
        </p:spPr>
        <p:txBody>
          <a:bodyPr/>
          <a:lstStyle/>
          <a:p>
            <a:r>
              <a:rPr lang="en-US" b="1" dirty="0" smtClean="0"/>
              <a:t>The Media</a:t>
            </a:r>
            <a:endParaRPr lang="ru-RU" b="1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rot="16200000" flipV="1">
            <a:off x="2143108" y="1857364"/>
            <a:ext cx="1000132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5643570" y="2071678"/>
            <a:ext cx="92869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2035951" y="3321843"/>
            <a:ext cx="1143008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500694" y="3286124"/>
            <a:ext cx="1214446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42976" y="1428736"/>
            <a:ext cx="19530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/>
              <a:t>The Internet</a:t>
            </a:r>
            <a:endParaRPr lang="ru-RU" sz="28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6643702" y="1785926"/>
            <a:ext cx="5629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/>
              <a:t>TV</a:t>
            </a:r>
            <a:endParaRPr lang="ru-RU" sz="28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6715140" y="4214818"/>
            <a:ext cx="1015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/>
              <a:t>Radio</a:t>
            </a:r>
            <a:endParaRPr lang="ru-RU" sz="28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1643042" y="4357694"/>
            <a:ext cx="1585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/>
              <a:t>The Press</a:t>
            </a:r>
            <a:endParaRPr lang="ru-RU" sz="2800" i="1" dirty="0"/>
          </a:p>
        </p:txBody>
      </p:sp>
      <p:pic>
        <p:nvPicPr>
          <p:cNvPr id="21" name="Рисунок 20" descr="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357167"/>
            <a:ext cx="1651331" cy="1643074"/>
          </a:xfrm>
          <a:prstGeom prst="rect">
            <a:avLst/>
          </a:prstGeom>
        </p:spPr>
      </p:pic>
      <p:pic>
        <p:nvPicPr>
          <p:cNvPr id="22" name="Рисунок 21" descr="6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4786322"/>
            <a:ext cx="2476500" cy="1847850"/>
          </a:xfrm>
          <a:prstGeom prst="rect">
            <a:avLst/>
          </a:prstGeom>
        </p:spPr>
      </p:pic>
      <p:pic>
        <p:nvPicPr>
          <p:cNvPr id="23" name="Рисунок 22" descr="6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2198" y="4714884"/>
            <a:ext cx="2466975" cy="1847850"/>
          </a:xfrm>
          <a:prstGeom prst="rect">
            <a:avLst/>
          </a:prstGeom>
        </p:spPr>
      </p:pic>
      <p:pic>
        <p:nvPicPr>
          <p:cNvPr id="24" name="Рисунок 23" descr="8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0892" y="142852"/>
            <a:ext cx="1876422" cy="1612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470025"/>
          </a:xfrm>
        </p:spPr>
        <p:txBody>
          <a:bodyPr/>
          <a:lstStyle/>
          <a:p>
            <a:r>
              <a:rPr lang="en-US" dirty="0" smtClean="0"/>
              <a:t>Find the synonyms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571612"/>
            <a:ext cx="8572560" cy="4429156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Bands                                              a) factual  </a:t>
            </a:r>
            <a:r>
              <a:rPr lang="en-US" sz="2400" dirty="0" err="1" smtClean="0">
                <a:solidFill>
                  <a:schemeClr val="tx1"/>
                </a:solidFill>
              </a:rPr>
              <a:t>programmes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Traffic bulletins                             b) refreshed with the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Interviews                                            latest information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Documentary </a:t>
            </a:r>
            <a:r>
              <a:rPr lang="en-US" sz="2400" dirty="0" err="1" smtClean="0">
                <a:solidFill>
                  <a:schemeClr val="tx1"/>
                </a:solidFill>
              </a:rPr>
              <a:t>programmes</a:t>
            </a:r>
            <a:r>
              <a:rPr lang="en-US" sz="2400" dirty="0" smtClean="0">
                <a:solidFill>
                  <a:schemeClr val="tx1"/>
                </a:solidFill>
              </a:rPr>
              <a:t>         c) pop groups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Updated                                         d) lists of </a:t>
            </a:r>
            <a:r>
              <a:rPr lang="en-US" sz="2400" dirty="0" err="1" smtClean="0">
                <a:solidFill>
                  <a:schemeClr val="tx1"/>
                </a:solidFill>
              </a:rPr>
              <a:t>programmes</a:t>
            </a:r>
            <a:r>
              <a:rPr lang="en-US" sz="2400" dirty="0" smtClean="0">
                <a:solidFill>
                  <a:schemeClr val="tx1"/>
                </a:solidFill>
              </a:rPr>
              <a:t> and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400" dirty="0" smtClean="0">
                <a:solidFill>
                  <a:schemeClr val="tx1"/>
                </a:solidFill>
              </a:rPr>
              <a:t>Schedules                                              times</a:t>
            </a:r>
          </a:p>
          <a:p>
            <a:pPr marL="457200" indent="-457200" algn="l"/>
            <a:r>
              <a:rPr lang="en-US" sz="2400" dirty="0" smtClean="0">
                <a:solidFill>
                  <a:schemeClr val="tx1"/>
                </a:solidFill>
              </a:rPr>
              <a:t>                                                              e) conversation with</a:t>
            </a:r>
          </a:p>
          <a:p>
            <a:pPr marL="457200" indent="-457200" algn="l"/>
            <a:r>
              <a:rPr lang="en-US" sz="2400" dirty="0" smtClean="0">
                <a:solidFill>
                  <a:schemeClr val="tx1"/>
                </a:solidFill>
              </a:rPr>
              <a:t>                                                                      famous people</a:t>
            </a:r>
          </a:p>
          <a:p>
            <a:pPr marL="457200" indent="-457200" algn="l"/>
            <a:r>
              <a:rPr lang="en-US" sz="2400" dirty="0" smtClean="0">
                <a:solidFill>
                  <a:schemeClr val="tx1"/>
                </a:solidFill>
              </a:rPr>
              <a:t>                                                              f) news about road                                                      </a:t>
            </a:r>
          </a:p>
          <a:p>
            <a:pPr marL="457200" indent="-457200" algn="l"/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                                                                      conditions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851648" cy="1143008"/>
          </a:xfrm>
        </p:spPr>
        <p:txBody>
          <a:bodyPr/>
          <a:lstStyle/>
          <a:p>
            <a:r>
              <a:rPr lang="en-US" dirty="0" smtClean="0"/>
              <a:t>Find the opposites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643050"/>
            <a:ext cx="7854696" cy="3857652"/>
          </a:xfrm>
        </p:spPr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sz="2800" dirty="0" smtClean="0"/>
              <a:t>Unusual                                   a) ordinary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/>
              <a:t>Dull                                          b) familiar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/>
              <a:t>Many                                        c) gradually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/>
              <a:t>Modern                                    d) bright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/>
              <a:t>Special                                      e) few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/>
              <a:t>Rapidly                                     f) shouting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/>
              <a:t>Whispering                             g) traditional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Where would you go to find</a:t>
            </a:r>
            <a:r>
              <a:rPr lang="en-US" sz="3200" dirty="0" smtClean="0"/>
              <a:t>…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214554"/>
            <a:ext cx="8072494" cy="4071966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a competition you could take part in?      ___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people`s opinions on the latest CDs?        ___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a </a:t>
            </a:r>
            <a:r>
              <a:rPr lang="en-US" sz="2800" dirty="0" err="1" smtClean="0">
                <a:solidFill>
                  <a:schemeClr val="tx1"/>
                </a:solidFill>
              </a:rPr>
              <a:t>programme</a:t>
            </a:r>
            <a:r>
              <a:rPr lang="en-US" sz="2800" dirty="0" smtClean="0">
                <a:solidFill>
                  <a:schemeClr val="tx1"/>
                </a:solidFill>
              </a:rPr>
              <a:t> about the environment?    ___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</a:rPr>
              <a:t>a local weather forecast?                            </a:t>
            </a:r>
            <a:r>
              <a:rPr lang="en-US" sz="2800" dirty="0" smtClean="0"/>
              <a:t>___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7772400" cy="89852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Complete the notes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000240"/>
            <a:ext cx="7786742" cy="40005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8503818" cy="4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247</TotalTime>
  <Words>202</Words>
  <Application>Microsoft Office PowerPoint</Application>
  <PresentationFormat>Экран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Scanning</vt:lpstr>
      <vt:lpstr>Слайд 3</vt:lpstr>
      <vt:lpstr>Слайд 4</vt:lpstr>
      <vt:lpstr>The Media</vt:lpstr>
      <vt:lpstr>Find the synonyms</vt:lpstr>
      <vt:lpstr>Find the opposites</vt:lpstr>
      <vt:lpstr>Where would you go to find…</vt:lpstr>
      <vt:lpstr>Complete the notes</vt:lpstr>
      <vt:lpstr>“True” or “False”</vt:lpstr>
      <vt:lpstr>How to do it: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Makarova</dc:creator>
  <cp:lastModifiedBy>Makarova</cp:lastModifiedBy>
  <cp:revision>31</cp:revision>
  <dcterms:created xsi:type="dcterms:W3CDTF">2013-09-22T14:59:07Z</dcterms:created>
  <dcterms:modified xsi:type="dcterms:W3CDTF">2013-09-24T19:21:50Z</dcterms:modified>
</cp:coreProperties>
</file>