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0EC9D-FBE4-4767-8247-02529BD91A1D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3CA79-A8CF-45C0-BB50-1BC54FF029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714488"/>
            <a:ext cx="864399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ГИА и ЕГЭ по иностранным языкам в 2012 - 2013 учебном году: проблемы и пути их решения</a:t>
            </a:r>
            <a:endParaRPr lang="ru-RU" sz="4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95936" y="4941168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 Морозов О. В., МБОУ СОШ №4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Полное понимание прочитанного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(reading for detail)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357298"/>
            <a:ext cx="85011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отечественной методике – </a:t>
            </a:r>
            <a:r>
              <a:rPr lang="ru-RU" sz="2800" b="1" dirty="0" smtClean="0"/>
              <a:t>изучающее чтение.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800" b="1" i="1" dirty="0" smtClean="0"/>
          </a:p>
          <a:p>
            <a:r>
              <a:rPr lang="ru-RU" sz="2800" b="1" i="1" dirty="0" smtClean="0"/>
              <a:t>Цель – полное и точное понимание всех основных и второстепенных фактов, их осмысление и запоминание.</a:t>
            </a:r>
          </a:p>
          <a:p>
            <a:endParaRPr lang="ru-RU" sz="2800" b="1" i="1" dirty="0" smtClean="0"/>
          </a:p>
          <a:p>
            <a:r>
              <a:rPr lang="ru-RU" sz="2800" dirty="0" smtClean="0"/>
              <a:t>Предполагается, что учащийся должен уметь догадываться о значении незнакомых слов по контексту, понимать логические связи в предложении и между частями текста.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Стратегии выполнения заданий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928670"/>
          <a:ext cx="857256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428760"/>
                <a:gridCol w="5429288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Вид чтения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Умения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Стратегии</a:t>
                      </a:r>
                      <a:endParaRPr lang="ru-RU" sz="2800" dirty="0"/>
                    </a:p>
                  </a:txBody>
                  <a:tcPr anchor="ctr"/>
                </a:tc>
              </a:tr>
              <a:tr h="282180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Чтение с пониманием основного содержания </a:t>
                      </a:r>
                      <a:endParaRPr lang="ru-RU" sz="2000" b="1" i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 smtClean="0"/>
                        <a:t>Понять тему текста, основную мысль</a:t>
                      </a:r>
                      <a:endParaRPr lang="ru-RU" sz="20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Обрати внимание на заголовок, подумай о его значении.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Выдели ключевые слова в задании и соотнеси их с ключевыми словами и вопросами к тексту.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Прочитай первое и последнее предложения в каждом абзаце.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Не обращай внимание на слова, без которых можно понять основное содержание.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Такие слова, как </a:t>
                      </a:r>
                      <a:r>
                        <a:rPr lang="en-US" sz="2000" dirty="0" smtClean="0"/>
                        <a:t>“firstly”, “secondly”</a:t>
                      </a:r>
                      <a:r>
                        <a:rPr lang="ru-RU" sz="2000" dirty="0" smtClean="0"/>
                        <a:t>, могут помочь понять основную мысль.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000" dirty="0" smtClean="0"/>
                        <a:t>Главная мысль обычно предшествует второстепенной информации, попытайся отделить главную мысль от второстепенной.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285728"/>
          <a:ext cx="8572560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643074"/>
                <a:gridCol w="5214974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Вид чтения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Умения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Стратегии</a:t>
                      </a:r>
                      <a:endParaRPr lang="ru-RU" sz="2800" dirty="0"/>
                    </a:p>
                  </a:txBody>
                  <a:tcPr anchor="ctr"/>
                </a:tc>
              </a:tr>
              <a:tr h="282180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Чтение с извлечением необходимой информации</a:t>
                      </a:r>
                      <a:endParaRPr lang="ru-RU" sz="2000" b="1" i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 smtClean="0"/>
                        <a:t>Извлечь конкретную информацию (дата, цифра, имя),</a:t>
                      </a:r>
                      <a:r>
                        <a:rPr lang="ru-RU" sz="2000" b="0" i="1" baseline="0" dirty="0" smtClean="0"/>
                        <a:t> найти её описание</a:t>
                      </a:r>
                      <a:endParaRPr lang="ru-RU" sz="20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Это вид чтения, в котором важную роль играет скорость, поэтому не обращай внимания на слова, которые не нужны для выполнения задания.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Если вопрос начинается с </a:t>
                      </a:r>
                      <a:r>
                        <a:rPr lang="en-US" sz="1800" dirty="0" smtClean="0"/>
                        <a:t>“How many”</a:t>
                      </a:r>
                      <a:r>
                        <a:rPr lang="ru-RU" sz="1800" dirty="0" smtClean="0"/>
                        <a:t>, ищи в тексте числительное + существительное</a:t>
                      </a:r>
                      <a:r>
                        <a:rPr lang="ru-RU" sz="1800" baseline="0" dirty="0" smtClean="0"/>
                        <a:t>; с </a:t>
                      </a:r>
                      <a:r>
                        <a:rPr lang="en-US" sz="1800" baseline="0" dirty="0" smtClean="0"/>
                        <a:t>“When”</a:t>
                      </a:r>
                      <a:r>
                        <a:rPr lang="ru-RU" sz="1800" baseline="0" dirty="0" smtClean="0"/>
                        <a:t> – либо время, либо день, время года и т. п.; </a:t>
                      </a:r>
                      <a:r>
                        <a:rPr lang="en-US" sz="1800" baseline="0" dirty="0" smtClean="0"/>
                        <a:t>“Where” </a:t>
                      </a:r>
                      <a:r>
                        <a:rPr lang="ru-RU" sz="1800" baseline="0" dirty="0" smtClean="0"/>
                        <a:t>– место.</a:t>
                      </a:r>
                      <a:endParaRPr lang="ru-RU" sz="18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Помни, что</a:t>
                      </a:r>
                      <a:r>
                        <a:rPr lang="ru-RU" sz="1800" baseline="0" dirty="0" smtClean="0"/>
                        <a:t> в тексте информация может быть представлена синонимичными выражениями.</a:t>
                      </a:r>
                      <a:endParaRPr lang="ru-RU" sz="18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Не обращай внимание на незнакомые слова, которые не нужны для выполнения задания.</a:t>
                      </a:r>
                      <a:r>
                        <a:rPr lang="ru-RU" sz="1800" baseline="0" dirty="0" smtClean="0"/>
                        <a:t> Если ты не знаешь слово, важное для понимания содержания, попытайся догадаться о его значении с помощью контекста.</a:t>
                      </a:r>
                      <a:endParaRPr lang="ru-RU" sz="18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Чётко исходи из поставленной задачи – ищи ответ на конкретно сформулированное задание, вопрос.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285728"/>
          <a:ext cx="857256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1500198"/>
                <a:gridCol w="5214974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Вид чтения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Умения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Стратегии</a:t>
                      </a:r>
                      <a:endParaRPr lang="ru-RU" sz="2800" dirty="0"/>
                    </a:p>
                  </a:txBody>
                  <a:tcPr anchor="ctr"/>
                </a:tc>
              </a:tr>
              <a:tr h="282180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Чтение с полным пониманием прочитанного</a:t>
                      </a:r>
                      <a:endParaRPr lang="ru-RU" sz="2000" b="1" i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1" dirty="0" smtClean="0"/>
                        <a:t>Умение понять логические связи между частями текста</a:t>
                      </a:r>
                      <a:endParaRPr lang="ru-RU" sz="20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Проанализируй слова </a:t>
                      </a:r>
                      <a:r>
                        <a:rPr lang="en-US" sz="2400" dirty="0" smtClean="0"/>
                        <a:t>“this”, “that”, “as”, “how” </a:t>
                      </a:r>
                      <a:r>
                        <a:rPr lang="ru-RU" sz="2400" dirty="0" smtClean="0"/>
                        <a:t>и личные местоимения, попытайся понять, к чему они относятся.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ru-RU" sz="8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Обращай внимание на средства логической</a:t>
                      </a:r>
                      <a:r>
                        <a:rPr lang="ru-RU" sz="2400" baseline="0" dirty="0" smtClean="0"/>
                        <a:t> связи между частями текста.</a:t>
                      </a:r>
                      <a:endParaRPr lang="ru-RU" sz="2400" dirty="0" smtClean="0"/>
                    </a:p>
                    <a:p>
                      <a:pPr marL="342900" indent="-342900">
                        <a:buAutoNum type="arabicPeriod"/>
                      </a:pPr>
                      <a:endParaRPr lang="ru-RU" sz="8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ru-RU" sz="2400" dirty="0" smtClean="0"/>
                        <a:t>Постарайся понять информацию, о которой нужно догадаться.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Типичные ошибки обучающихся: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00108"/>
            <a:ext cx="85011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/>
              <a:t>впадают в панику при виде первого незнакомого слова. Сразу пытаются перевести незнакомые слова, даже не пытаясь догадаться о значении слов по контексту или использовать языковую догадку;</a:t>
            </a:r>
          </a:p>
          <a:p>
            <a:pPr marL="514350" indent="-514350">
              <a:buFont typeface="Arial" pitchFamily="34" charset="0"/>
              <a:buChar char="•"/>
            </a:pPr>
            <a:endParaRPr lang="ru-RU" sz="800" dirty="0" smtClean="0"/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/>
              <a:t>полностью игнорируют неизвестную конструкцию/слово, тем самым упуская существенный смысл высказывания;</a:t>
            </a:r>
          </a:p>
          <a:p>
            <a:pPr marL="514350" indent="-514350">
              <a:buFont typeface="Arial" pitchFamily="34" charset="0"/>
              <a:buChar char="•"/>
            </a:pPr>
            <a:endParaRPr lang="ru-RU" sz="800" dirty="0" smtClean="0"/>
          </a:p>
          <a:p>
            <a:pPr marL="514350" indent="-514350">
              <a:buFont typeface="Arial" pitchFamily="34" charset="0"/>
              <a:buChar char="•"/>
            </a:pPr>
            <a:r>
              <a:rPr lang="ru-RU" sz="2800" dirty="0" smtClean="0"/>
              <a:t>неправильно распределяют силы и время на задания, следовательно, не могут уложиться во временной лимит, начинают паниковать.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285728"/>
          <a:ext cx="8572560" cy="6324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104775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Отрабатываемые техники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Техники и приёмы в организации урока</a:t>
                      </a:r>
                      <a:endParaRPr lang="ru-RU" sz="2800" dirty="0"/>
                    </a:p>
                  </a:txBody>
                  <a:tcPr anchor="ctr"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Проверять понимание учащимися текстов во всех видах речевой деятельности </a:t>
                      </a:r>
                      <a:r>
                        <a:rPr lang="ru-RU" sz="1600" b="1" i="1" dirty="0" smtClean="0"/>
                        <a:t>как в устной, так и письменной речи.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Задать вопросы, затем прочитать</a:t>
                      </a:r>
                      <a:r>
                        <a:rPr lang="ru-RU" sz="1600" baseline="0" dirty="0" smtClean="0"/>
                        <a:t> текст, снова задать вопросы, попросить ответить письменно – это тренирует память и умение находить информацию.</a:t>
                      </a:r>
                      <a:endParaRPr lang="ru-RU" sz="1600" dirty="0"/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Научить укладываться</a:t>
                      </a:r>
                      <a:r>
                        <a:rPr lang="ru-RU" sz="1600" baseline="0" dirty="0" smtClean="0"/>
                        <a:t> во временные рамки – текстовые материалы должны подходить к </a:t>
                      </a:r>
                      <a:r>
                        <a:rPr lang="ru-RU" sz="1600" b="1" i="1" baseline="0" dirty="0" smtClean="0"/>
                        <a:t>требованиям экзамена.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Каждый раз сокращать время выполнения задания, пока не смогут справиться в установленные сроки.</a:t>
                      </a:r>
                      <a:endParaRPr lang="ru-RU" sz="1600" dirty="0"/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Сложность заданий должна качественно</a:t>
                      </a:r>
                      <a:r>
                        <a:rPr lang="ru-RU" sz="1600" baseline="0" dirty="0" smtClean="0"/>
                        <a:t> и количественно </a:t>
                      </a:r>
                      <a:r>
                        <a:rPr lang="ru-RU" sz="1600" b="1" i="1" baseline="0" dirty="0" smtClean="0"/>
                        <a:t>возрастать от урока к уроку.</a:t>
                      </a:r>
                      <a:endParaRPr lang="ru-RU" sz="16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Начать надо с наиболее простых текстов, отработать методику, затем использовать больше новой лексики.</a:t>
                      </a:r>
                      <a:endParaRPr lang="ru-RU" sz="1600" dirty="0"/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Методика тестирования должна отвечать </a:t>
                      </a:r>
                      <a:r>
                        <a:rPr lang="ru-RU" sz="1600" b="1" i="1" dirty="0" smtClean="0"/>
                        <a:t>современным требованиям и быть разнообразной.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Подбирать те тексты, которые интересны учащимся своей проблематикой, использовать возможности интернета.</a:t>
                      </a:r>
                      <a:endParaRPr lang="ru-RU" sz="1600" dirty="0"/>
                    </a:p>
                  </a:txBody>
                  <a:tcPr/>
                </a:tc>
              </a:tr>
              <a:tr h="104775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Оценка должна быть </a:t>
                      </a:r>
                      <a:r>
                        <a:rPr lang="ru-RU" sz="1600" b="1" i="1" dirty="0" smtClean="0"/>
                        <a:t>максимально объективна</a:t>
                      </a:r>
                      <a:r>
                        <a:rPr lang="ru-RU" sz="1600" b="0" i="0" dirty="0" smtClean="0"/>
                        <a:t>, может быть выставлена самими учениками, но обязательно обоснована.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Дать одной группе домашнее задание озаглавить каждый абзац</a:t>
                      </a:r>
                      <a:r>
                        <a:rPr lang="ru-RU" sz="1600" baseline="0" dirty="0" smtClean="0"/>
                        <a:t> прочитанного на уроке текста, а другая будет пытаться угадать, какая часть текста подходит под заголовки.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типичные виды заданий при обучении различным видам чтения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142984"/>
          <a:ext cx="8429683" cy="5608320"/>
        </p:xfrm>
        <a:graphic>
          <a:graphicData uri="http://schemas.openxmlformats.org/drawingml/2006/table">
            <a:tbl>
              <a:tblPr/>
              <a:tblGrid>
                <a:gridCol w="2131644"/>
                <a:gridCol w="2117802"/>
                <a:gridCol w="2117802"/>
                <a:gridCol w="2062435"/>
              </a:tblGrid>
              <a:tr h="3348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b="1" i="0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</a:rPr>
                        <a:t>SKIMMING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2000" b="1" i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</a:rPr>
                        <a:t>SCANNING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2000" b="1" i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</a:rPr>
                        <a:t>READING FOR DETAIL</a:t>
                      </a:r>
                      <a:endParaRPr lang="ru-RU" sz="2000" b="1" i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Asking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/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answering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questions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Asking/ answering questions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Asking/ answering questions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Multiple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choice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Categorizing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Categorizing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Categorizing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Not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taking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Corrections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Correction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Close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Picture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completion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69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Labeling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Finding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differences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/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similarities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Completing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Prediction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Matching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Gap- filling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Correction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Quiz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669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Matching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Gap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-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filling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Finding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differences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/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similarities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Reordering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Outlining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Multiple choice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Gap - filling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T/F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statements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Paragraphing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Note taking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Information transfer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Table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-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filling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Reordering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Picture completion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Jig- saw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Translation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348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Summarising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Quiz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Listing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97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T/F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statements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T/F Statements </a:t>
                      </a:r>
                      <a:b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en-US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Table - filling </a:t>
                      </a:r>
                      <a:endParaRPr lang="ru-RU" sz="2000" dirty="0">
                        <a:solidFill>
                          <a:srgbClr val="0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Matching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  <a:b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</a:b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Mind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-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mapping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64399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Asking</a:t>
            </a:r>
            <a:r>
              <a:rPr lang="ru-RU" sz="2000" b="1" dirty="0" smtClean="0"/>
              <a:t> / </a:t>
            </a:r>
            <a:r>
              <a:rPr lang="ru-RU" sz="2000" b="1" dirty="0" err="1" smtClean="0"/>
              <a:t>Answering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Question</a:t>
            </a:r>
            <a:r>
              <a:rPr lang="ru-RU" sz="2000" b="1" dirty="0" smtClean="0"/>
              <a:t> </a:t>
            </a:r>
            <a:r>
              <a:rPr lang="ru-RU" sz="2000" dirty="0" smtClean="0"/>
              <a:t>( </a:t>
            </a:r>
            <a:r>
              <a:rPr lang="ru-RU" sz="2000" dirty="0" err="1" smtClean="0"/>
              <a:t>вопросо</a:t>
            </a:r>
            <a:r>
              <a:rPr lang="ru-RU" sz="2000" dirty="0" smtClean="0"/>
              <a:t> - ответные упражнения ) предполагают запрашивание и предоставление необходимой информации.</a:t>
            </a:r>
            <a:br>
              <a:rPr lang="ru-RU" sz="2000" dirty="0" smtClean="0"/>
            </a:br>
            <a:r>
              <a:rPr lang="ru-RU" sz="2000" dirty="0" err="1" smtClean="0"/>
              <a:t>C</a:t>
            </a:r>
            <a:r>
              <a:rPr lang="ru-RU" sz="2000" b="1" dirty="0" err="1" smtClean="0"/>
              <a:t>ategorizing</a:t>
            </a:r>
            <a:r>
              <a:rPr lang="ru-RU" sz="2000" dirty="0" smtClean="0"/>
              <a:t> -деление на категории - группировка языковых или смысловых элементов согласно обозначенным категориям или определение этих категорий.</a:t>
            </a:r>
            <a:br>
              <a:rPr lang="ru-RU" sz="2000" dirty="0" smtClean="0"/>
            </a:br>
            <a:r>
              <a:rPr lang="ru-RU" sz="2000" b="1" dirty="0" err="1" smtClean="0"/>
              <a:t>Close</a:t>
            </a:r>
            <a:r>
              <a:rPr lang="ru-RU" sz="2000" b="1" dirty="0" smtClean="0"/>
              <a:t> </a:t>
            </a:r>
            <a:r>
              <a:rPr lang="ru-RU" sz="2000" dirty="0" smtClean="0"/>
              <a:t>- восстановление / заполнение пропусков - приём работы со связным текстом, в котором преднамеренно пропущено каждое </a:t>
            </a:r>
            <a:r>
              <a:rPr lang="ru-RU" sz="2000" dirty="0" err="1" smtClean="0"/>
              <a:t>n</a:t>
            </a:r>
            <a:r>
              <a:rPr lang="ru-RU" sz="2000" dirty="0" smtClean="0"/>
              <a:t> -е слово ( </a:t>
            </a:r>
            <a:r>
              <a:rPr lang="ru-RU" sz="2000" dirty="0" err="1" smtClean="0"/>
              <a:t>n</a:t>
            </a:r>
            <a:r>
              <a:rPr lang="ru-RU" sz="2000" dirty="0" smtClean="0"/>
              <a:t> колеблется от 5 до 10 ). Задача учащихся - восстановить деформированный текст, подобрать пропущенные слова по смыслу, исходя из контекста или привычной сочетаемости слов.</a:t>
            </a:r>
            <a:br>
              <a:rPr lang="ru-RU" sz="2000" dirty="0" smtClean="0"/>
            </a:br>
            <a:r>
              <a:rPr lang="ru-RU" sz="2000" b="1" dirty="0" err="1" smtClean="0"/>
              <a:t>Completing</a:t>
            </a:r>
            <a:r>
              <a:rPr lang="ru-RU" sz="2000" b="1" dirty="0" smtClean="0"/>
              <a:t> </a:t>
            </a:r>
            <a:r>
              <a:rPr lang="ru-RU" sz="2000" dirty="0" smtClean="0"/>
              <a:t>- упражнение на дополнение - приём работы, основанный на отрывке текста или ряде незаконченных предложений, которые необходимо закончить, используя информацию, полученную из прочитанного текста.</a:t>
            </a:r>
            <a:br>
              <a:rPr lang="ru-RU" sz="2000" dirty="0" smtClean="0"/>
            </a:br>
            <a:r>
              <a:rPr lang="ru-RU" sz="2000" b="1" dirty="0" err="1" smtClean="0"/>
              <a:t>Correction</a:t>
            </a:r>
            <a:r>
              <a:rPr lang="ru-RU" sz="2000" b="1" dirty="0" smtClean="0"/>
              <a:t> </a:t>
            </a:r>
            <a:r>
              <a:rPr lang="ru-RU" sz="2000" dirty="0" smtClean="0"/>
              <a:t>- исправление - определение и корректировка языковых или содержательных нарушений в тексте.</a:t>
            </a:r>
            <a:br>
              <a:rPr lang="ru-RU" sz="2000" dirty="0" smtClean="0"/>
            </a:br>
            <a:r>
              <a:rPr lang="ru-RU" sz="2000" b="1" dirty="0" err="1" smtClean="0"/>
              <a:t>Finding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differences</a:t>
            </a:r>
            <a:r>
              <a:rPr lang="ru-RU" sz="2000" b="1" dirty="0" smtClean="0"/>
              <a:t> / </a:t>
            </a:r>
            <a:r>
              <a:rPr lang="ru-RU" sz="2000" b="1" dirty="0" err="1" smtClean="0"/>
              <a:t>similarities</a:t>
            </a:r>
            <a:r>
              <a:rPr lang="ru-RU" sz="2000" b="1" dirty="0" smtClean="0"/>
              <a:t> </a:t>
            </a:r>
            <a:r>
              <a:rPr lang="ru-RU" sz="2000" dirty="0" smtClean="0"/>
              <a:t>- сопоставление/ нахождение сходств и различий - приём работы, основанный на сравнении двух или более объектов, например; картинок, слов, текстов и.т.д.</a:t>
            </a:r>
            <a:br>
              <a:rPr lang="ru-RU" sz="2000" dirty="0" smtClean="0"/>
            </a:br>
            <a:r>
              <a:rPr lang="ru-RU" sz="2000" b="1" dirty="0" err="1" smtClean="0"/>
              <a:t>Gap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filling</a:t>
            </a:r>
            <a:r>
              <a:rPr lang="ru-RU" sz="2000" b="1" dirty="0" smtClean="0"/>
              <a:t> </a:t>
            </a:r>
            <a:r>
              <a:rPr lang="ru-RU" sz="2000" dirty="0" smtClean="0"/>
              <a:t>- заполнение пробелов/ пропусков - приём работы, в основе которого лежит методика дополнения или восстановления недостающих языковых элементов.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87154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Information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Transfer</a:t>
            </a:r>
            <a:r>
              <a:rPr lang="ru-RU" sz="2000" b="1" dirty="0" smtClean="0"/>
              <a:t> </a:t>
            </a:r>
            <a:r>
              <a:rPr lang="ru-RU" sz="2000" dirty="0" smtClean="0"/>
              <a:t>-перекодирование информации - приём работы, заключающийся в переносе информации из одной формы её представления в другую, например, трансформация невербальную ( картинка, жест, пр. ) или наоборот.</a:t>
            </a:r>
            <a:br>
              <a:rPr lang="ru-RU" sz="2000" dirty="0" smtClean="0"/>
            </a:br>
            <a:r>
              <a:rPr lang="ru-RU" sz="2000" b="1" dirty="0" err="1" smtClean="0"/>
              <a:t>Jig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saw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reading</a:t>
            </a:r>
            <a:r>
              <a:rPr lang="ru-RU" sz="2000" b="1" dirty="0" smtClean="0"/>
              <a:t> ( </a:t>
            </a:r>
            <a:r>
              <a:rPr lang="ru-RU" sz="2000" b="1" dirty="0" err="1" smtClean="0"/>
              <a:t>listening</a:t>
            </a:r>
            <a:r>
              <a:rPr lang="ru-RU" sz="2000" b="1" dirty="0" smtClean="0"/>
              <a:t> )</a:t>
            </a:r>
            <a:r>
              <a:rPr lang="ru-RU" sz="2000" dirty="0" smtClean="0"/>
              <a:t> - ' мозаика" - приём работы, основанный на разделении "банка информации", т. е. текста для чтения или </a:t>
            </a:r>
            <a:r>
              <a:rPr lang="ru-RU" sz="2000" dirty="0" err="1" smtClean="0"/>
              <a:t>аудирования</a:t>
            </a:r>
            <a:r>
              <a:rPr lang="ru-RU" sz="2000" dirty="0" smtClean="0"/>
              <a:t>. После ознакомления с определённой частью информации учащиеся обмениваются ею и восстанавливают общее содержание текста.</a:t>
            </a:r>
            <a:br>
              <a:rPr lang="ru-RU" sz="2000" dirty="0" smtClean="0"/>
            </a:br>
            <a:r>
              <a:rPr lang="ru-RU" sz="2000" b="1" dirty="0" err="1" smtClean="0"/>
              <a:t>Labeling</a:t>
            </a:r>
            <a:r>
              <a:rPr lang="ru-RU" sz="2000" b="1" dirty="0" smtClean="0"/>
              <a:t> </a:t>
            </a:r>
            <a:r>
              <a:rPr lang="ru-RU" sz="2000" dirty="0" smtClean="0"/>
              <a:t>-называние - приём работы, основанный на присвоении имени анализируемому материалу ( картине, диаграмме, тексту, пр.).</a:t>
            </a:r>
            <a:br>
              <a:rPr lang="ru-RU" sz="2000" dirty="0" smtClean="0"/>
            </a:br>
            <a:r>
              <a:rPr lang="ru-RU" sz="2000" b="1" dirty="0" err="1" smtClean="0"/>
              <a:t>Listing</a:t>
            </a:r>
            <a:r>
              <a:rPr lang="ru-RU" sz="2000" b="1" dirty="0" smtClean="0"/>
              <a:t> </a:t>
            </a:r>
            <a:r>
              <a:rPr lang="ru-RU" sz="2000" dirty="0" smtClean="0"/>
              <a:t>- составление списка - приём работы, заключающийся в перечислении объектов или идей, связанных с определённой темой/ ситуацией.</a:t>
            </a:r>
            <a:br>
              <a:rPr lang="ru-RU" sz="2000" dirty="0" smtClean="0"/>
            </a:br>
            <a:r>
              <a:rPr lang="ru-RU" sz="2000" b="1" dirty="0" err="1" smtClean="0"/>
              <a:t>Matching</a:t>
            </a:r>
            <a:r>
              <a:rPr lang="ru-RU" sz="2000" b="1" dirty="0" smtClean="0"/>
              <a:t> </a:t>
            </a:r>
            <a:r>
              <a:rPr lang="ru-RU" sz="2000" dirty="0" smtClean="0"/>
              <a:t>- соотнесение / сопоставление - приём работы, заключающийся в распознавании соотносящихся друг с другом вербальных и невербальных элементов, например, между картиной и предложением, словом и его определением, началом и концом предложения и т. д.</a:t>
            </a:r>
            <a:br>
              <a:rPr lang="ru-RU" sz="2000" dirty="0" smtClean="0"/>
            </a:br>
            <a:r>
              <a:rPr lang="ru-RU" sz="2000" b="1" dirty="0" err="1" smtClean="0"/>
              <a:t>Mind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mapping</a:t>
            </a:r>
            <a:r>
              <a:rPr lang="ru-RU" sz="2000" b="1" dirty="0" smtClean="0"/>
              <a:t> </a:t>
            </a:r>
            <a:r>
              <a:rPr lang="ru-RU" sz="2000" dirty="0" smtClean="0"/>
              <a:t>- составление семантической карты - представление основных понятий обсуждаемой темы / проблемы в графически упорядоченном и логически связанном виде.</a:t>
            </a:r>
            <a:br>
              <a:rPr lang="ru-RU" sz="2000" dirty="0" smtClean="0"/>
            </a:br>
            <a:r>
              <a:rPr lang="ru-RU" sz="2000" b="1" dirty="0" err="1" smtClean="0"/>
              <a:t>Multiple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choice</a:t>
            </a:r>
            <a:r>
              <a:rPr lang="ru-RU" sz="2000" b="1" dirty="0" smtClean="0"/>
              <a:t> </a:t>
            </a:r>
            <a:r>
              <a:rPr lang="ru-RU" sz="2000" dirty="0" smtClean="0"/>
              <a:t>- множественный выбор - </a:t>
            </a:r>
            <a:r>
              <a:rPr lang="ru-RU" sz="2000" dirty="0" err="1" smtClean="0"/>
              <a:t>выбор</a:t>
            </a:r>
            <a:r>
              <a:rPr lang="ru-RU" sz="2000" dirty="0" smtClean="0"/>
              <a:t> правильного ответа из предложенных вариантов.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1"/>
            <a:ext cx="864399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Note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taking</a:t>
            </a:r>
            <a:r>
              <a:rPr lang="ru-RU" sz="2000" b="1" dirty="0" smtClean="0"/>
              <a:t> </a:t>
            </a:r>
            <a:r>
              <a:rPr lang="ru-RU" sz="2000" dirty="0" smtClean="0"/>
              <a:t>- конспектирование/ составление кратких записей - приём работы, направленный на развитие умения записать кратко в форме заметок содержание прочитанного или прослушанного текста с целью зафиксировать необходимую информацию для дальнейшего использования.</a:t>
            </a:r>
            <a:br>
              <a:rPr lang="ru-RU" sz="2000" dirty="0" smtClean="0"/>
            </a:br>
            <a:r>
              <a:rPr lang="ru-RU" sz="2000" b="1" dirty="0" err="1" smtClean="0"/>
              <a:t>Outlining</a:t>
            </a:r>
            <a:r>
              <a:rPr lang="ru-RU" sz="2000" b="1" dirty="0" smtClean="0"/>
              <a:t> ( </a:t>
            </a:r>
            <a:r>
              <a:rPr lang="ru-RU" sz="2000" b="1" dirty="0" err="1" smtClean="0"/>
              <a:t>making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a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plan</a:t>
            </a:r>
            <a:r>
              <a:rPr lang="ru-RU" sz="2000" b="1" dirty="0" smtClean="0"/>
              <a:t> )</a:t>
            </a:r>
            <a:r>
              <a:rPr lang="ru-RU" sz="2000" dirty="0" smtClean="0"/>
              <a:t> - </a:t>
            </a:r>
            <a:r>
              <a:rPr lang="ru-RU" sz="2000" dirty="0" err="1" smtClean="0"/>
              <a:t>coc</a:t>
            </a:r>
            <a:r>
              <a:rPr lang="ru-RU" sz="2000" dirty="0" smtClean="0"/>
              <a:t> </a:t>
            </a:r>
            <a:r>
              <a:rPr lang="ru-RU" sz="2000" dirty="0" err="1" smtClean="0"/>
              <a:t>тавление</a:t>
            </a:r>
            <a:r>
              <a:rPr lang="ru-RU" sz="2000" dirty="0" smtClean="0"/>
              <a:t> плана - сокращение информации текста до основных идей, записанных в форме плана, т. е. по пунктам.</a:t>
            </a:r>
            <a:br>
              <a:rPr lang="ru-RU" sz="2000" dirty="0" smtClean="0"/>
            </a:br>
            <a:r>
              <a:rPr lang="ru-RU" sz="2000" b="1" dirty="0" err="1" smtClean="0"/>
              <a:t>Paragraphing</a:t>
            </a:r>
            <a:r>
              <a:rPr lang="ru-RU" sz="2000" b="1" dirty="0" smtClean="0"/>
              <a:t> </a:t>
            </a:r>
            <a:r>
              <a:rPr lang="ru-RU" sz="2000" dirty="0" smtClean="0"/>
              <a:t>- деление текста на параграфы - деление сплошного текста на части, согласно основной идее, содержащейся в каждой из них.</a:t>
            </a:r>
            <a:br>
              <a:rPr lang="ru-RU" sz="2000" dirty="0" smtClean="0"/>
            </a:br>
            <a:r>
              <a:rPr lang="ru-RU" sz="2000" b="1" dirty="0" err="1" smtClean="0"/>
              <a:t>Picture</a:t>
            </a:r>
            <a:r>
              <a:rPr lang="ru-RU" sz="2000" b="1" dirty="0" smtClean="0"/>
              <a:t> - </a:t>
            </a:r>
            <a:r>
              <a:rPr lang="ru-RU" sz="2000" b="1" dirty="0" err="1" smtClean="0"/>
              <a:t>completion</a:t>
            </a:r>
            <a:r>
              <a:rPr lang="ru-RU" sz="2000" b="1" dirty="0" smtClean="0"/>
              <a:t> </a:t>
            </a:r>
            <a:r>
              <a:rPr lang="ru-RU" sz="2000" dirty="0" smtClean="0"/>
              <a:t>- дополнение рисунка/ картины - приём работы, заключающийся в восполнении недостающих частей, объектов на картине.</a:t>
            </a:r>
            <a:br>
              <a:rPr lang="ru-RU" sz="2000" dirty="0" smtClean="0"/>
            </a:br>
            <a:r>
              <a:rPr lang="ru-RU" sz="2000" b="1" dirty="0" err="1" smtClean="0"/>
              <a:t>Predicting</a:t>
            </a:r>
            <a:r>
              <a:rPr lang="ru-RU" sz="2000" b="1" dirty="0" smtClean="0"/>
              <a:t> </a:t>
            </a:r>
            <a:r>
              <a:rPr lang="ru-RU" sz="2000" dirty="0" smtClean="0"/>
              <a:t>-предвосхищение /прогнозирование - приём работы, направленный на развитие умения предвосхищать содержание / языковое оформление текста.</a:t>
            </a:r>
            <a:br>
              <a:rPr lang="ru-RU" sz="2000" dirty="0" smtClean="0"/>
            </a:br>
            <a:r>
              <a:rPr lang="ru-RU" sz="2000" b="1" dirty="0" err="1" smtClean="0"/>
              <a:t>Quiz</a:t>
            </a:r>
            <a:r>
              <a:rPr lang="ru-RU" sz="2000" b="1" dirty="0" smtClean="0"/>
              <a:t> </a:t>
            </a:r>
            <a:r>
              <a:rPr lang="ru-RU" sz="2000" dirty="0" smtClean="0"/>
              <a:t>- викторина - опрос - соревнование или опрос - игра, в которой участники отвечают на фактические вопросы общекультурного содержания.</a:t>
            </a:r>
            <a:br>
              <a:rPr lang="ru-RU" sz="2000" dirty="0" smtClean="0"/>
            </a:br>
            <a:r>
              <a:rPr lang="ru-RU" sz="2000" b="1" dirty="0" err="1" smtClean="0"/>
              <a:t>Reordering</a:t>
            </a:r>
            <a:r>
              <a:rPr lang="ru-RU" sz="2000" b="1" dirty="0" smtClean="0"/>
              <a:t> ( </a:t>
            </a:r>
            <a:r>
              <a:rPr lang="ru-RU" sz="2000" b="1" dirty="0" err="1" smtClean="0"/>
              <a:t>Sequencing</a:t>
            </a:r>
            <a:r>
              <a:rPr lang="ru-RU" sz="2000" b="1" dirty="0" smtClean="0"/>
              <a:t> )</a:t>
            </a:r>
            <a:r>
              <a:rPr lang="ru-RU" sz="2000" dirty="0" smtClean="0"/>
              <a:t> - логическая перегруппировка / восстановление последовательности - перераспределение предлагаемого материала в логической последовательности или согласно плану. Результатом работы является воссозданный связный текст, серия картинок и т.д.</a:t>
            </a:r>
            <a:br>
              <a:rPr lang="ru-RU" sz="2000" dirty="0" smtClean="0"/>
            </a:br>
            <a:r>
              <a:rPr lang="ru-RU" sz="2000" b="1" dirty="0" err="1" smtClean="0"/>
              <a:t>Table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filling</a:t>
            </a:r>
            <a:r>
              <a:rPr lang="ru-RU" sz="2000" b="1" dirty="0" smtClean="0"/>
              <a:t> </a:t>
            </a:r>
            <a:r>
              <a:rPr lang="ru-RU" sz="2000" dirty="0" smtClean="0"/>
              <a:t>- заполнение таблицы - приём работы , основанный на внесении в таблицу необходимой информации.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ЕГЭ по Саратовской обл.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563352"/>
          <a:ext cx="8429684" cy="4278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085"/>
                <a:gridCol w="1606085"/>
                <a:gridCol w="1443142"/>
                <a:gridCol w="1776175"/>
                <a:gridCol w="1998197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2013 г.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2011 г.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2012 г.</a:t>
                      </a:r>
                      <a:endParaRPr lang="ru-RU" sz="2400" dirty="0"/>
                    </a:p>
                  </a:txBody>
                  <a:tcPr anchor="ctr"/>
                </a:tc>
              </a:tr>
              <a:tr h="72520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Средний балл</a:t>
                      </a:r>
                      <a:endParaRPr lang="ru-RU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74,2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60,7</a:t>
                      </a:r>
                      <a:endParaRPr lang="ru-RU" sz="2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59,7</a:t>
                      </a:r>
                      <a:endParaRPr lang="ru-RU" sz="2400" i="0" dirty="0"/>
                    </a:p>
                  </a:txBody>
                  <a:tcPr anchor="ctr"/>
                </a:tc>
              </a:tr>
              <a:tr h="774994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Не преодолели установленный рубеж</a:t>
                      </a:r>
                      <a:endParaRPr lang="ru-RU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0,67 %</a:t>
                      </a:r>
                    </a:p>
                    <a:p>
                      <a:pPr algn="ctr"/>
                      <a:r>
                        <a:rPr lang="ru-RU" sz="2400" b="1" dirty="0" smtClean="0"/>
                        <a:t>(4 чел.)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2,2 %</a:t>
                      </a:r>
                      <a:endParaRPr lang="ru-RU" sz="2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1,6 %</a:t>
                      </a:r>
                      <a:endParaRPr lang="ru-RU" sz="2400" i="0" dirty="0"/>
                    </a:p>
                  </a:txBody>
                  <a:tcPr anchor="ctr"/>
                </a:tc>
              </a:tr>
              <a:tr h="725204">
                <a:tc row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Набрали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100 баллов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-</a:t>
                      </a:r>
                      <a:endParaRPr lang="ru-RU" sz="2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-</a:t>
                      </a:r>
                      <a:endParaRPr lang="ru-RU" sz="2400" i="0" dirty="0"/>
                    </a:p>
                  </a:txBody>
                  <a:tcPr anchor="ctr"/>
                </a:tc>
              </a:tr>
              <a:tr h="725204">
                <a:tc v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99 баллов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14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1</a:t>
                      </a:r>
                      <a:endParaRPr lang="ru-RU" sz="2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dirty="0" smtClean="0"/>
                        <a:t>-</a:t>
                      </a:r>
                      <a:endParaRPr lang="ru-RU" sz="2400" i="0" dirty="0"/>
                    </a:p>
                  </a:txBody>
                  <a:tcPr anchor="ctr"/>
                </a:tc>
              </a:tr>
              <a:tr h="725204">
                <a:tc vMerge="1">
                  <a:txBody>
                    <a:bodyPr/>
                    <a:lstStyle/>
                    <a:p>
                      <a:pPr algn="ctr"/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98 баллов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13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-</a:t>
                      </a:r>
                      <a:endParaRPr lang="ru-RU" sz="24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3</a:t>
                      </a:r>
                      <a:endParaRPr lang="ru-RU" sz="2400" b="0" i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8" y="857232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Приняли участие 593 выпускника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3582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Translation</a:t>
            </a:r>
            <a:r>
              <a:rPr lang="ru-RU" sz="2000" b="1" dirty="0" smtClean="0"/>
              <a:t> </a:t>
            </a:r>
            <a:r>
              <a:rPr lang="ru-RU" sz="2000" dirty="0" smtClean="0"/>
              <a:t>- перевод - выражение идеи на другом языке. При этом учащиеся должны принимать во внимание лингвистические и культурные особенности языка, на который делается перевод. Перевод может быть устным и письменным.</a:t>
            </a:r>
            <a:br>
              <a:rPr lang="ru-RU" sz="2000" dirty="0" smtClean="0"/>
            </a:br>
            <a:r>
              <a:rPr lang="ru-RU" sz="2000" b="1" dirty="0" err="1" smtClean="0"/>
              <a:t>True</a:t>
            </a:r>
            <a:r>
              <a:rPr lang="ru-RU" sz="2000" b="1" dirty="0" smtClean="0"/>
              <a:t> / </a:t>
            </a:r>
            <a:r>
              <a:rPr lang="ru-RU" sz="2000" b="1" dirty="0" err="1" smtClean="0"/>
              <a:t>False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Stat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ements</a:t>
            </a:r>
            <a:r>
              <a:rPr lang="ru-RU" sz="2000" b="1" dirty="0" smtClean="0"/>
              <a:t> </a:t>
            </a:r>
            <a:r>
              <a:rPr lang="ru-RU" sz="2000" dirty="0" smtClean="0"/>
              <a:t>- верные / неверные утверждения - содержательный и смысловой выбор ответов или суждений, который осуществляется путем соотнесения предлагаемых высказываний с содержанием прочитанного или прослушанного текста. Таким образом, перед учителем предстаёт большой набор методов и приёмов работы по обучению чтению, при выборе которых следует руководствоваться целью занятия, типом выбранного для чтения текста, а также этапом работы с ним.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88640"/>
            <a:ext cx="853532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Читающий человек способен мыслить проблемно, схватывать целое и выявлять противоречивые взаимосвязи явлений; наиболее адекватно оценивать ситуацию и быстрее находить новые верные решения. Словом, чтение формирует качества наиболее развитого и социально ценного человека. Это и является основной задачей учителя на уроке английского языка. Особенность чтения в отличие от восприятия таких видов культуры, как телевидение, видео, в том, что это – всегда труд – интересный, доставляющий удовольствие, радость, но труд. Надо потрудиться, чтобы научиться читать. И в силах учителя сделать так, чтобы этот труд был для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чащихся наиболее интересным и эффективным.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88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35824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Макарова Людмила Александровна – 11а класс. </a:t>
            </a:r>
            <a:r>
              <a:rPr lang="en-US" sz="2800" b="1" dirty="0" smtClean="0">
                <a:solidFill>
                  <a:srgbClr val="002060"/>
                </a:solidFill>
              </a:rPr>
              <a:t>Scanning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lvl="5"/>
            <a:r>
              <a:rPr lang="ru-RU" sz="2800" dirty="0" smtClean="0"/>
              <a:t>Кабинет информатики № 1</a:t>
            </a:r>
          </a:p>
          <a:p>
            <a:pPr lvl="5"/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Прокуда Людмила Александровна – 9в класс. </a:t>
            </a:r>
            <a:r>
              <a:rPr lang="en-US" sz="2800" b="1" dirty="0" smtClean="0">
                <a:solidFill>
                  <a:srgbClr val="002060"/>
                </a:solidFill>
              </a:rPr>
              <a:t>Skimming</a:t>
            </a:r>
          </a:p>
          <a:p>
            <a:pPr lvl="5"/>
            <a:r>
              <a:rPr lang="ru-RU" sz="2800" dirty="0" smtClean="0"/>
              <a:t>Кабинет информатики № 2</a:t>
            </a:r>
          </a:p>
          <a:p>
            <a:pPr lvl="5"/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Муратова Ирина Владимировна – 11б класс. </a:t>
            </a:r>
            <a:r>
              <a:rPr lang="en-US" sz="2800" b="1" dirty="0" smtClean="0">
                <a:solidFill>
                  <a:srgbClr val="002060"/>
                </a:solidFill>
              </a:rPr>
              <a:t>Scanning</a:t>
            </a:r>
          </a:p>
          <a:p>
            <a:pPr lvl="5"/>
            <a:r>
              <a:rPr lang="ru-RU" sz="2800" dirty="0" smtClean="0"/>
              <a:t>Кабинет № 1 (</a:t>
            </a:r>
            <a:r>
              <a:rPr lang="en-US" sz="2800" dirty="0" smtClean="0"/>
              <a:t>I</a:t>
            </a:r>
            <a:r>
              <a:rPr lang="ru-RU" sz="2800" dirty="0" smtClean="0"/>
              <a:t> этаж)</a:t>
            </a:r>
            <a:endParaRPr lang="en-US" sz="2800" dirty="0" smtClean="0"/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экзамена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857232"/>
          <a:ext cx="8501123" cy="4687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13"/>
                <a:gridCol w="2067103"/>
                <a:gridCol w="928694"/>
                <a:gridCol w="1143008"/>
                <a:gridCol w="1285884"/>
                <a:gridCol w="1357322"/>
                <a:gridCol w="1500199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Раздел работы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Кол-во заданий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% от макс. балла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Макс. </a:t>
                      </a:r>
                      <a:r>
                        <a:rPr lang="ru-RU" sz="1600" dirty="0" err="1" smtClean="0"/>
                        <a:t>первичн</a:t>
                      </a:r>
                      <a:r>
                        <a:rPr lang="ru-RU" sz="1600" dirty="0" smtClean="0"/>
                        <a:t>. балл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Время выполнения</a:t>
                      </a:r>
                      <a:endParaRPr lang="ru-RU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Тип заданий</a:t>
                      </a:r>
                      <a:endParaRPr lang="ru-RU" sz="1600" dirty="0"/>
                    </a:p>
                  </a:txBody>
                  <a:tcPr anchor="ctr"/>
                </a:tc>
              </a:tr>
              <a:tr h="7252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/>
                        <a:t>Аудирование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15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30 мин.</a:t>
                      </a:r>
                      <a:endParaRPr lang="ru-RU" sz="2000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Задания на соответствие с выбором ответа и с кратким ответом</a:t>
                      </a:r>
                      <a:endParaRPr lang="ru-RU" sz="1800" dirty="0"/>
                    </a:p>
                  </a:txBody>
                  <a:tcPr anchor="ctr"/>
                </a:tc>
              </a:tr>
              <a:tr h="77499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Чтение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30 мин.</a:t>
                      </a:r>
                      <a:endParaRPr lang="ru-RU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2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Лексика и грамматика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40 мин.</a:t>
                      </a:r>
                      <a:endParaRPr lang="ru-RU" sz="20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520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Письмо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25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20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60 мин.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Задания с развёрнутым ответом</a:t>
                      </a:r>
                      <a:endParaRPr lang="ru-RU" sz="1800" dirty="0"/>
                    </a:p>
                  </a:txBody>
                  <a:tcPr anchor="ctr"/>
                </a:tc>
              </a:tr>
              <a:tr h="725204">
                <a:tc gridSpan="2">
                  <a:txBody>
                    <a:bodyPr/>
                    <a:lstStyle/>
                    <a:p>
                      <a:pPr algn="r"/>
                      <a:r>
                        <a:rPr lang="ru-RU" sz="2400" b="1" dirty="0" smtClean="0"/>
                        <a:t>Итого</a:t>
                      </a:r>
                      <a:endParaRPr lang="ru-RU" sz="2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46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100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80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180 мин.</a:t>
                      </a:r>
                      <a:endParaRPr lang="ru-RU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правильных ответов по разделам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142984"/>
          <a:ext cx="8001056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2296"/>
                <a:gridCol w="1428760"/>
              </a:tblGrid>
              <a:tr h="1856111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Проверяемые</a:t>
                      </a:r>
                      <a:r>
                        <a:rPr lang="ru-RU" sz="2800" baseline="0" dirty="0" smtClean="0"/>
                        <a:t> элементы содержания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Доля правильных ответов, %</a:t>
                      </a:r>
                      <a:endParaRPr lang="ru-RU" sz="1800" dirty="0"/>
                    </a:p>
                  </a:txBody>
                  <a:tcPr anchor="ctr"/>
                </a:tc>
              </a:tr>
              <a:tr h="109183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Аудирование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78,7</a:t>
                      </a:r>
                      <a:endParaRPr lang="ru-RU" sz="2400" dirty="0"/>
                    </a:p>
                  </a:txBody>
                  <a:tcPr anchor="ctr"/>
                </a:tc>
              </a:tr>
              <a:tr h="1246641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Чтение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64,3</a:t>
                      </a:r>
                      <a:endParaRPr lang="ru-RU" sz="2400" baseline="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109183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Лексика и грамматика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80,2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правильных ответов по разделам в заданиях частей А и В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285860"/>
          <a:ext cx="8001054" cy="48210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6814"/>
                <a:gridCol w="2013780"/>
                <a:gridCol w="1714512"/>
                <a:gridCol w="1785948"/>
              </a:tblGrid>
              <a:tr h="642942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Части заданий КИМ</a:t>
                      </a:r>
                      <a:endParaRPr lang="ru-RU" sz="2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Доля правильных ответов, %</a:t>
                      </a:r>
                      <a:endParaRPr lang="ru-RU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</a:tr>
              <a:tr h="857256">
                <a:tc vMerge="1"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solidFill>
                            <a:srgbClr val="002060"/>
                          </a:solidFill>
                        </a:rPr>
                        <a:t>Аудирование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Чтение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Лексика и грамматика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1550496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6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80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69</a:t>
                      </a:r>
                      <a:endParaRPr lang="ru-RU" sz="3200" b="1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72</a:t>
                      </a:r>
                      <a:endParaRPr lang="ru-RU" sz="3200" dirty="0"/>
                    </a:p>
                  </a:txBody>
                  <a:tcPr anchor="ctr"/>
                </a:tc>
              </a:tr>
              <a:tr h="177034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</a:t>
                      </a:r>
                      <a:endParaRPr lang="ru-RU" sz="6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68</a:t>
                      </a: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35</a:t>
                      </a:r>
                    </a:p>
                    <a:p>
                      <a:pPr algn="ctr"/>
                      <a:r>
                        <a:rPr lang="ru-RU" sz="3200" b="1" dirty="0" smtClean="0"/>
                        <a:t>и</a:t>
                      </a:r>
                      <a:r>
                        <a:rPr lang="ru-RU" sz="3200" b="1" baseline="0" dirty="0" smtClean="0"/>
                        <a:t> 58</a:t>
                      </a:r>
                      <a:endParaRPr lang="ru-RU" sz="3200" b="1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</a:rPr>
                        <a:t>85</a:t>
                      </a:r>
                      <a:endParaRPr lang="ru-RU" sz="3200" baseline="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Доля правильных ответов по заданиям КИМ, связанных с чтением</a:t>
            </a:r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1285860"/>
          <a:ext cx="8286808" cy="5143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94"/>
                <a:gridCol w="3786214"/>
              </a:tblGrid>
              <a:tr h="55001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Задание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Доля правильных ответов, %</a:t>
                      </a:r>
                      <a:endParaRPr lang="ru-RU" sz="2000" dirty="0"/>
                    </a:p>
                  </a:txBody>
                  <a:tcPr/>
                </a:tc>
              </a:tr>
              <a:tr h="4816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15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57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4816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16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68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17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70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18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68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19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80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20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60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 21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83</a:t>
                      </a:r>
                      <a:endParaRPr lang="ru-RU" sz="2400" dirty="0"/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35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186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 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чтения, проверяемые на ЕГЭ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142984"/>
            <a:ext cx="8501122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1. Понимание основного содержания прочитанного </a:t>
            </a:r>
            <a:r>
              <a:rPr lang="ru-RU" sz="3200" b="1" i="1" dirty="0" smtClean="0"/>
              <a:t>(</a:t>
            </a:r>
            <a:r>
              <a:rPr lang="en-US" sz="3200" b="1" i="1" dirty="0" smtClean="0"/>
              <a:t>skimming)</a:t>
            </a:r>
          </a:p>
          <a:p>
            <a:endParaRPr lang="en-US" sz="3200" b="1" dirty="0" smtClean="0"/>
          </a:p>
          <a:p>
            <a:r>
              <a:rPr lang="ru-RU" sz="3200" b="1" dirty="0" smtClean="0"/>
              <a:t>2. Извлечение необходимой информации </a:t>
            </a:r>
            <a:r>
              <a:rPr lang="en-US" sz="3200" b="1" i="1" dirty="0" smtClean="0"/>
              <a:t>(scanning)</a:t>
            </a:r>
          </a:p>
          <a:p>
            <a:endParaRPr lang="ru-RU" sz="3200" b="1" dirty="0"/>
          </a:p>
          <a:p>
            <a:r>
              <a:rPr lang="ru-RU" sz="3200" b="1" dirty="0" smtClean="0"/>
              <a:t>3. Полное понимание прочитанного </a:t>
            </a:r>
            <a:r>
              <a:rPr lang="ru-RU" sz="3200" b="1" i="1" dirty="0" smtClean="0"/>
              <a:t>(</a:t>
            </a:r>
            <a:r>
              <a:rPr lang="en-US" sz="3200" b="1" i="1" dirty="0" smtClean="0"/>
              <a:t>reading for detail)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Понимание основного содержания прочитанного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(skimming)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357298"/>
            <a:ext cx="85011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отечественной методике – </a:t>
            </a:r>
            <a:r>
              <a:rPr lang="ru-RU" sz="2400" b="1" dirty="0" smtClean="0"/>
              <a:t>ознакомительное чтение.</a:t>
            </a:r>
          </a:p>
          <a:p>
            <a:endParaRPr lang="ru-RU" sz="2400" b="1" dirty="0" smtClean="0"/>
          </a:p>
          <a:p>
            <a:r>
              <a:rPr lang="ru-RU" sz="2400" b="1" i="1" dirty="0" smtClean="0"/>
              <a:t>Достаточно понимание 70% текста.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Необходимо научиться: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обходить незнакомые слова,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догадываться о значении ключевых слов из контекста,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не фокусировать внимание на грамматических структурах текста,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обобщить содержание текста (какую информацию даёт текст и какие мысли являются наиболее важными).</a:t>
            </a:r>
          </a:p>
          <a:p>
            <a:pPr marL="514350" indent="-514350"/>
            <a:endParaRPr lang="ru-RU" sz="2400" b="1" i="1" dirty="0" smtClean="0"/>
          </a:p>
          <a:p>
            <a:pPr marL="514350" indent="-514350"/>
            <a:r>
              <a:rPr lang="ru-RU" sz="2400" dirty="0" smtClean="0"/>
              <a:t>Одно из главных условий при обучении данному виду чтения </a:t>
            </a:r>
            <a:r>
              <a:rPr lang="ru-RU" sz="2400" b="1" i="1" dirty="0" smtClean="0"/>
              <a:t>– ограничивать время на выполнение задания.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142853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Извлечение необходимой информации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(scanning)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357298"/>
            <a:ext cx="85011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отечественной методике – </a:t>
            </a:r>
            <a:r>
              <a:rPr lang="ru-RU" sz="2400" b="1" dirty="0" smtClean="0"/>
              <a:t>поисковое и просмотровое чтение.</a:t>
            </a:r>
          </a:p>
          <a:p>
            <a:endParaRPr lang="ru-RU" sz="800" b="1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Поисковое чтение</a:t>
            </a:r>
          </a:p>
          <a:p>
            <a:endParaRPr lang="ru-RU" sz="800" b="1" i="1" dirty="0" smtClean="0"/>
          </a:p>
          <a:p>
            <a:r>
              <a:rPr lang="ru-RU" sz="2400" b="1" i="1" dirty="0" smtClean="0"/>
              <a:t>Цель – найти относительно небольшое количество информации для последующего её использования в определённых целях.</a:t>
            </a:r>
          </a:p>
          <a:p>
            <a:endParaRPr lang="ru-RU" sz="800" b="1" i="1" dirty="0" smtClean="0"/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Просмотровое чтение</a:t>
            </a:r>
          </a:p>
          <a:p>
            <a:endParaRPr lang="ru-RU" sz="800" b="1" i="1" dirty="0" smtClean="0"/>
          </a:p>
          <a:p>
            <a:r>
              <a:rPr lang="ru-RU" sz="2400" b="1" i="1" dirty="0" smtClean="0"/>
              <a:t>Цель – поиск конкретных ключевых слов и нахождение по ним той части текста, где содержится необходимая информация.</a:t>
            </a:r>
          </a:p>
          <a:p>
            <a:endParaRPr lang="ru-RU" sz="800" b="1" i="1" dirty="0" smtClean="0"/>
          </a:p>
          <a:p>
            <a:r>
              <a:rPr lang="ru-RU" sz="2400" dirty="0" smtClean="0"/>
              <a:t>Одно из главных условий при обучении данному виду чтения </a:t>
            </a:r>
            <a:r>
              <a:rPr lang="ru-RU" sz="2400" b="1" i="1" dirty="0" smtClean="0"/>
              <a:t>– строгое ограничение времени при выполнении задания.</a:t>
            </a:r>
            <a:endParaRPr lang="ru-RU" sz="2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1392</Words>
  <Application>Microsoft Office PowerPoint</Application>
  <PresentationFormat>Экран (4:3)</PresentationFormat>
  <Paragraphs>258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user</cp:lastModifiedBy>
  <cp:revision>46</cp:revision>
  <dcterms:created xsi:type="dcterms:W3CDTF">2013-09-22T16:30:19Z</dcterms:created>
  <dcterms:modified xsi:type="dcterms:W3CDTF">2014-01-21T05:33:39Z</dcterms:modified>
</cp:coreProperties>
</file>