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A3FEF9-81CD-44B7-8127-2A63DE9A66DE}" type="datetimeFigureOut">
              <a:rPr lang="ru-RU" smtClean="0"/>
              <a:t>17.02.2013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E0A596D-9B81-4573-BC00-1C140F6EA30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76672"/>
            <a:ext cx="7175351" cy="4448785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Проблемно-диалогическая технология обучения на уроках немецкого языка</a:t>
            </a:r>
            <a:endParaRPr lang="ru-RU" dirty="0"/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Презентация выполнена </a:t>
            </a:r>
          </a:p>
          <a:p>
            <a:r>
              <a:rPr lang="ru-RU" dirty="0" smtClean="0"/>
              <a:t>учителем немецкого языка МБОУ «СОШ №15»</a:t>
            </a:r>
          </a:p>
          <a:p>
            <a:r>
              <a:rPr lang="ru-RU" dirty="0" err="1" smtClean="0"/>
              <a:t>Гаськовой</a:t>
            </a:r>
            <a:r>
              <a:rPr lang="ru-RU" dirty="0" smtClean="0"/>
              <a:t> Т.В.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2005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Виды диалогов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Побуждающий</a:t>
            </a:r>
            <a:r>
              <a:rPr lang="ru-RU" dirty="0"/>
              <a:t>: отдельные фразы для осознания противоречия и формулирования проблемы, для выдвижения и проверки гипотезы, которые  не связаны между собой </a:t>
            </a:r>
            <a:r>
              <a:rPr lang="ru-RU" dirty="0" smtClean="0"/>
              <a:t>жестко</a:t>
            </a:r>
          </a:p>
          <a:p>
            <a:r>
              <a:rPr lang="ru-RU" dirty="0"/>
              <a:t>мысль ученика как бы делает скачок к неизвестному</a:t>
            </a:r>
            <a:endParaRPr lang="ru-RU" dirty="0" smtClean="0"/>
          </a:p>
          <a:p>
            <a:r>
              <a:rPr lang="ru-RU" b="1" dirty="0">
                <a:solidFill>
                  <a:srgbClr val="FF0000"/>
                </a:solidFill>
              </a:rPr>
              <a:t>Подводящий: </a:t>
            </a:r>
            <a:r>
              <a:rPr lang="ru-RU" dirty="0"/>
              <a:t>система вопросов и заданий, логическая цепочка, где из одного звена плавно вытекает </a:t>
            </a:r>
            <a:r>
              <a:rPr lang="ru-RU" dirty="0" smtClean="0"/>
              <a:t>другое</a:t>
            </a:r>
          </a:p>
          <a:p>
            <a:r>
              <a:rPr lang="ru-RU" dirty="0"/>
              <a:t> управляет мыслью детей, жестко ведет ее пошагово. Все его вопросы и задания посильны. </a:t>
            </a:r>
          </a:p>
        </p:txBody>
      </p:sp>
    </p:spTree>
    <p:extLst>
      <p:ext uri="{BB962C8B-B14F-4D97-AF65-F5344CB8AC3E}">
        <p14:creationId xmlns:p14="http://schemas.microsoft.com/office/powerpoint/2010/main" val="1064654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1301006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Специфика использования</a:t>
            </a:r>
            <a:r>
              <a:rPr lang="ru-RU" dirty="0" smtClean="0"/>
              <a:t> проблемно-диалогической технологии </a:t>
            </a:r>
            <a:br>
              <a:rPr lang="ru-RU" dirty="0" smtClean="0"/>
            </a:br>
            <a:r>
              <a:rPr lang="ru-RU" dirty="0" smtClean="0"/>
              <a:t>на уроках немецкого языка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учащиеся </a:t>
            </a:r>
            <a:r>
              <a:rPr lang="ru-RU" dirty="0"/>
              <a:t>должны не только решить какую-либо проблему (чаще – житейского характера), но и подобрать языковые и речевые средства на иностранном языке, адекватные поставленной цели, а именно – высказаться в защиту своей точки </a:t>
            </a:r>
            <a:r>
              <a:rPr lang="ru-RU" dirty="0" smtClean="0"/>
              <a:t>зрения</a:t>
            </a:r>
          </a:p>
          <a:p>
            <a:r>
              <a:rPr lang="ru-RU" b="1" dirty="0">
                <a:solidFill>
                  <a:srgbClr val="FF0000"/>
                </a:solidFill>
              </a:rPr>
              <a:t>я</a:t>
            </a:r>
            <a:r>
              <a:rPr lang="ru-RU" b="1" dirty="0" smtClean="0">
                <a:solidFill>
                  <a:srgbClr val="FF0000"/>
                </a:solidFill>
              </a:rPr>
              <a:t>зыковые трудности:</a:t>
            </a:r>
          </a:p>
          <a:p>
            <a:r>
              <a:rPr lang="ru-RU" dirty="0"/>
              <a:t>1. дефицит грамматических структур; </a:t>
            </a:r>
          </a:p>
          <a:p>
            <a:r>
              <a:rPr lang="ru-RU" dirty="0"/>
              <a:t>2. дефицит лексики в рамках темы, </a:t>
            </a:r>
            <a:r>
              <a:rPr lang="ru-RU" dirty="0" err="1"/>
              <a:t>подтемы</a:t>
            </a:r>
            <a:r>
              <a:rPr lang="ru-RU" dirty="0"/>
              <a:t>; </a:t>
            </a:r>
          </a:p>
          <a:p>
            <a:r>
              <a:rPr lang="ru-RU" dirty="0"/>
              <a:t>3. неумение употреблять языковые средства адекватно ситуации общения; </a:t>
            </a:r>
          </a:p>
          <a:p>
            <a:r>
              <a:rPr lang="ru-RU" dirty="0"/>
              <a:t>4. дефицит формул контактно-устанавливающего характера; </a:t>
            </a:r>
          </a:p>
          <a:p>
            <a:r>
              <a:rPr lang="ru-RU" dirty="0"/>
              <a:t>5. дефицит формул логико-смысловой организации высказывания и, как следствие, трудность вовлечения учащихся со слабой языковой подготовкой в </a:t>
            </a:r>
            <a:r>
              <a:rPr lang="ru-RU" dirty="0" smtClean="0"/>
              <a:t>обсуждение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496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Возможности участия учащихся в диалоге/дискуссии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1) обеспечить тренировку в употреблении лексики по теме; </a:t>
            </a:r>
          </a:p>
          <a:p>
            <a:r>
              <a:rPr lang="ru-RU" sz="3600" dirty="0"/>
              <a:t>2) обеспечить тренировку в употреблении речевых клише; </a:t>
            </a:r>
          </a:p>
          <a:p>
            <a:r>
              <a:rPr lang="ru-RU" sz="3600" dirty="0"/>
              <a:t>3) научить выстраивать своё высказывание по определённой схеме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69507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Организация деятельности учащихся по обучению диалогу/дискуссии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и</a:t>
            </a:r>
            <a:r>
              <a:rPr lang="ru-RU" dirty="0" smtClean="0"/>
              <a:t>спользовать приёмы</a:t>
            </a:r>
            <a:r>
              <a:rPr lang="ru-RU" dirty="0"/>
              <a:t>, которые </a:t>
            </a:r>
            <a:r>
              <a:rPr lang="ru-RU" dirty="0" smtClean="0"/>
              <a:t>помогают </a:t>
            </a:r>
            <a:r>
              <a:rPr lang="ru-RU" dirty="0"/>
              <a:t>осуществить подготовку </a:t>
            </a:r>
            <a:r>
              <a:rPr lang="ru-RU" dirty="0" smtClean="0"/>
              <a:t>школьников для участия в дискуссиях </a:t>
            </a:r>
          </a:p>
          <a:p>
            <a:r>
              <a:rPr lang="ru-RU" dirty="0"/>
              <a:t>и</a:t>
            </a:r>
            <a:r>
              <a:rPr lang="ru-RU" dirty="0" smtClean="0"/>
              <a:t>спользовать приемы, позволяющие </a:t>
            </a:r>
            <a:r>
              <a:rPr lang="ru-RU" dirty="0"/>
              <a:t>существенно сократить этап </a:t>
            </a:r>
            <a:r>
              <a:rPr lang="ru-RU" dirty="0" err="1"/>
              <a:t>семантизации</a:t>
            </a:r>
            <a:r>
              <a:rPr lang="ru-RU" dirty="0"/>
              <a:t> </a:t>
            </a:r>
            <a:r>
              <a:rPr lang="ru-RU" dirty="0" smtClean="0"/>
              <a:t>лексики </a:t>
            </a:r>
          </a:p>
          <a:p>
            <a:r>
              <a:rPr lang="ru-RU" dirty="0" smtClean="0"/>
              <a:t>на </a:t>
            </a:r>
            <a:r>
              <a:rPr lang="ru-RU" dirty="0"/>
              <a:t>уроках подготовительного этапа </a:t>
            </a:r>
            <a:r>
              <a:rPr lang="ru-RU" dirty="0" smtClean="0"/>
              <a:t>использовать приемы работы </a:t>
            </a:r>
            <a:r>
              <a:rPr lang="ru-RU" dirty="0"/>
              <a:t>с </a:t>
            </a:r>
            <a:r>
              <a:rPr lang="ru-RU" dirty="0" smtClean="0"/>
              <a:t>таблицами </a:t>
            </a:r>
          </a:p>
          <a:p>
            <a:r>
              <a:rPr lang="ru-RU" dirty="0" smtClean="0"/>
              <a:t>слабые ученики работают </a:t>
            </a:r>
            <a:r>
              <a:rPr lang="ru-RU" dirty="0"/>
              <a:t>с помощью различных опор – таблиц, схем и т.д. </a:t>
            </a:r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5574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13010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Целесообразность использования проблемных вопросов на уроках немецкого языка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Личностно-ориентированный урок предполагает быстрое включение учащихся в познавательную деятельность, активизацию их мышления через необычное начало урока, которое сразу же мобилизует внимание </a:t>
            </a:r>
            <a:r>
              <a:rPr lang="ru-RU" sz="3200" dirty="0" smtClean="0"/>
              <a:t>учащихся. </a:t>
            </a:r>
            <a:r>
              <a:rPr lang="ru-RU" sz="3200" dirty="0"/>
              <a:t>Решению этой задачи способствуют активные методы и приемы </a:t>
            </a:r>
            <a:r>
              <a:rPr lang="ru-RU" sz="3200" dirty="0" smtClean="0"/>
              <a:t>обучения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53415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Варианты формулировки 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интригующее анонсирование темы: </a:t>
            </a:r>
            <a:r>
              <a:rPr lang="ru-RU" dirty="0" smtClean="0"/>
              <a:t>в </a:t>
            </a:r>
            <a:r>
              <a:rPr lang="ru-RU" dirty="0"/>
              <a:t>формулировке темы должна содержаться проблема, загадка, которую учащимся предстоит разрешить на серии уроков, вопрос, на который нужно найти ответ. Тема в идеале должна представлять собой лексико-грамматическую модель высказывания, которую каждый учащийся мог бы трансформировать, используя свой словарный запас. Кроме того, из темы урока учащийся должен вычленить и сформулировать для себя жизненную, практическую ценность учебного материала, предлагаемого для изучения.</a:t>
            </a:r>
          </a:p>
        </p:txBody>
      </p:sp>
    </p:spTree>
    <p:extLst>
      <p:ext uri="{BB962C8B-B14F-4D97-AF65-F5344CB8AC3E}">
        <p14:creationId xmlns:p14="http://schemas.microsoft.com/office/powerpoint/2010/main" val="628677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Другие варианты темы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тема-вопрос</a:t>
            </a:r>
            <a:endParaRPr lang="ru-RU" dirty="0"/>
          </a:p>
          <a:p>
            <a:r>
              <a:rPr lang="ru-RU" dirty="0" smtClean="0"/>
              <a:t>зашифрованная тема: прежде</a:t>
            </a:r>
            <a:r>
              <a:rPr lang="ru-RU" dirty="0"/>
              <a:t>, чем сформулировать тему, учащиеся решают кроссворд или ребус, содержащий активную лексику, пословицу, афоризм.</a:t>
            </a:r>
          </a:p>
          <a:p>
            <a:r>
              <a:rPr lang="ru-RU" dirty="0" smtClean="0"/>
              <a:t>тема </a:t>
            </a:r>
            <a:r>
              <a:rPr lang="ru-RU" dirty="0"/>
              <a:t>представлена серией слайдов, картинок, коллажем, </a:t>
            </a:r>
            <a:r>
              <a:rPr lang="ru-RU" dirty="0" smtClean="0"/>
              <a:t>афишей</a:t>
            </a:r>
            <a:endParaRPr lang="ru-RU" dirty="0"/>
          </a:p>
          <a:p>
            <a:r>
              <a:rPr lang="ru-RU" dirty="0" smtClean="0"/>
              <a:t>самостоятельно </a:t>
            </a:r>
            <a:r>
              <a:rPr lang="ru-RU" dirty="0"/>
              <a:t>сформулированная </a:t>
            </a:r>
            <a:r>
              <a:rPr lang="ru-RU" dirty="0" smtClean="0"/>
              <a:t>тема (незаконченная фраза)</a:t>
            </a:r>
          </a:p>
          <a:p>
            <a:r>
              <a:rPr lang="ru-RU" dirty="0" smtClean="0"/>
              <a:t>тема </a:t>
            </a:r>
            <a:r>
              <a:rPr lang="ru-RU" dirty="0"/>
              <a:t>и её </a:t>
            </a:r>
            <a:r>
              <a:rPr lang="ru-RU" dirty="0" smtClean="0"/>
              <a:t>подразделы</a:t>
            </a:r>
          </a:p>
          <a:p>
            <a:r>
              <a:rPr lang="ru-RU" dirty="0"/>
              <a:t> </a:t>
            </a:r>
            <a:r>
              <a:rPr lang="ru-RU" dirty="0" smtClean="0"/>
              <a:t>тема-загадка</a:t>
            </a:r>
          </a:p>
          <a:p>
            <a:r>
              <a:rPr lang="ru-RU" dirty="0"/>
              <a:t> тема в стихах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1463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Сферы общения на уроках иностранного языка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при обучении иностранным языкам выделяют социально-бытовую, учебно-трудовую, социально-культурную сферы общения. Обсуждение проблем в рамках этих </a:t>
            </a:r>
            <a:r>
              <a:rPr lang="ru-RU" dirty="0" smtClean="0"/>
              <a:t>сфер:</a:t>
            </a:r>
          </a:p>
          <a:p>
            <a:r>
              <a:rPr lang="ru-RU" dirty="0" smtClean="0"/>
              <a:t>способствует </a:t>
            </a:r>
            <a:r>
              <a:rPr lang="ru-RU" dirty="0"/>
              <a:t>развитию социальных свойств </a:t>
            </a:r>
            <a:r>
              <a:rPr lang="ru-RU" dirty="0" smtClean="0"/>
              <a:t>личности</a:t>
            </a:r>
          </a:p>
          <a:p>
            <a:r>
              <a:rPr lang="ru-RU" dirty="0" smtClean="0"/>
              <a:t>использование </a:t>
            </a:r>
            <a:r>
              <a:rPr lang="ru-RU" dirty="0"/>
              <a:t>при решении проблем интеллектуальных свойств личности: восприятия, памяти, мышления, внимания, воображения, а также жизненного опыта учащихся, создает условия для саморазвития и самоопределения </a:t>
            </a:r>
            <a:r>
              <a:rPr lang="ru-RU" dirty="0" smtClean="0"/>
              <a:t>учащихся </a:t>
            </a:r>
          </a:p>
          <a:p>
            <a:r>
              <a:rPr lang="ru-RU" dirty="0" smtClean="0"/>
              <a:t>при </a:t>
            </a:r>
            <a:r>
              <a:rPr lang="ru-RU" dirty="0"/>
              <a:t>этом решается двуединая задача: поиск решения проблемы идет на иностранном языке и одновременно формируется авторская позиция </a:t>
            </a:r>
            <a:r>
              <a:rPr lang="ru-RU" dirty="0" smtClean="0"/>
              <a:t>школьника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0793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Проблемно-диалогическая технология: проблемные ситуации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проблемы должны быть значимы </a:t>
            </a:r>
            <a:r>
              <a:rPr lang="ru-RU" dirty="0"/>
              <a:t>для человека и соотнесены с его внутренним миром.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аутентичность </a:t>
            </a:r>
            <a:r>
              <a:rPr lang="ru-RU" b="1" dirty="0">
                <a:solidFill>
                  <a:srgbClr val="FF0000"/>
                </a:solidFill>
              </a:rPr>
              <a:t>учебного </a:t>
            </a:r>
            <a:r>
              <a:rPr lang="ru-RU" b="1" dirty="0" smtClean="0">
                <a:solidFill>
                  <a:srgbClr val="FF0000"/>
                </a:solidFill>
              </a:rPr>
              <a:t>материала</a:t>
            </a:r>
            <a:r>
              <a:rPr lang="ru-RU" dirty="0"/>
              <a:t> </a:t>
            </a:r>
            <a:r>
              <a:rPr lang="ru-RU" dirty="0" smtClean="0"/>
              <a:t>(формулируя </a:t>
            </a:r>
            <a:r>
              <a:rPr lang="ru-RU" dirty="0"/>
              <a:t>вопросы для обсуждения, учителю надо стремиться к тому, чтобы вопрос был истинно проблемным, а не «учебно-проблемным</a:t>
            </a:r>
            <a:r>
              <a:rPr lang="ru-RU" dirty="0" smtClean="0"/>
              <a:t>»- к </a:t>
            </a:r>
            <a:r>
              <a:rPr lang="ru-RU" dirty="0"/>
              <a:t>сожалению, моделируемые нами на уроках проблемные ситуации часто искусственны). Но даже на продвинутом этапе </a:t>
            </a:r>
            <a:r>
              <a:rPr lang="ru-RU" dirty="0" err="1"/>
              <a:t>лже</a:t>
            </a:r>
            <a:r>
              <a:rPr lang="ru-RU" dirty="0"/>
              <a:t>-проблема не способствует продуктивному обмену </a:t>
            </a:r>
            <a:r>
              <a:rPr lang="ru-RU" dirty="0" smtClean="0"/>
              <a:t>мнений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проблемный </a:t>
            </a:r>
            <a:r>
              <a:rPr lang="ru-RU" b="1" dirty="0">
                <a:solidFill>
                  <a:srgbClr val="FF0000"/>
                </a:solidFill>
              </a:rPr>
              <a:t>вопрос </a:t>
            </a:r>
            <a:r>
              <a:rPr lang="ru-RU" b="1" dirty="0" smtClean="0">
                <a:solidFill>
                  <a:srgbClr val="FF0000"/>
                </a:solidFill>
              </a:rPr>
              <a:t>должен заинтересовать </a:t>
            </a:r>
            <a:r>
              <a:rPr lang="ru-RU" dirty="0" smtClean="0"/>
              <a:t>(или удивить) </a:t>
            </a:r>
            <a:r>
              <a:rPr lang="ru-RU" dirty="0"/>
              <a:t>ученика настолько, что желание говорить </a:t>
            </a:r>
            <a:r>
              <a:rPr lang="ru-RU" dirty="0" smtClean="0"/>
              <a:t>возникнет </a:t>
            </a:r>
            <a:r>
              <a:rPr lang="ru-RU" dirty="0"/>
              <a:t>у него как естественная реакция, </a:t>
            </a:r>
            <a:r>
              <a:rPr lang="ru-RU" dirty="0" smtClean="0"/>
              <a:t>тогда может </a:t>
            </a:r>
            <a:r>
              <a:rPr lang="ru-RU" dirty="0"/>
              <a:t>состояться необходимая и результативная беседа. </a:t>
            </a:r>
            <a:endParaRPr lang="ru-RU" dirty="0" smtClean="0"/>
          </a:p>
          <a:p>
            <a:r>
              <a:rPr lang="ru-RU" b="1" dirty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0000"/>
                </a:solidFill>
              </a:rPr>
              <a:t>авнодушие </a:t>
            </a:r>
            <a:r>
              <a:rPr lang="ru-RU" b="1" dirty="0">
                <a:solidFill>
                  <a:srgbClr val="FF0000"/>
                </a:solidFill>
              </a:rPr>
              <a:t>не «заводит» на </a:t>
            </a:r>
            <a:r>
              <a:rPr lang="ru-RU" b="1" dirty="0" smtClean="0">
                <a:solidFill>
                  <a:srgbClr val="FF0000"/>
                </a:solidFill>
              </a:rPr>
              <a:t>разговор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ru-RU" dirty="0"/>
              <a:t>о</a:t>
            </a:r>
            <a:r>
              <a:rPr lang="ru-RU" dirty="0" smtClean="0"/>
              <a:t>чень </a:t>
            </a:r>
            <a:r>
              <a:rPr lang="ru-RU" dirty="0"/>
              <a:t>удобны для использования в качестве постановки проблемы </a:t>
            </a:r>
            <a:r>
              <a:rPr lang="ru-RU" b="1" dirty="0">
                <a:solidFill>
                  <a:srgbClr val="FF0000"/>
                </a:solidFill>
              </a:rPr>
              <a:t>письма читателей </a:t>
            </a:r>
            <a:r>
              <a:rPr lang="ru-RU" dirty="0"/>
              <a:t>в изданиях для подростков или материалы Интернет форумов.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2028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Приемы работы с аутентичным текстом на уроках немецкого языка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997152"/>
          </a:xfrm>
        </p:spPr>
        <p:txBody>
          <a:bodyPr>
            <a:noAutofit/>
          </a:bodyPr>
          <a:lstStyle/>
          <a:p>
            <a:r>
              <a:rPr lang="ru-RU" sz="1400" dirty="0"/>
              <a:t>реализуется социокультурный компонент обучения немецкому языку и используются приёмы развития критического мышления </a:t>
            </a:r>
            <a:endParaRPr lang="ru-RU" sz="1400" dirty="0" smtClean="0"/>
          </a:p>
          <a:p>
            <a:r>
              <a:rPr lang="ru-RU" sz="1400" dirty="0"/>
              <a:t>п</a:t>
            </a:r>
            <a:r>
              <a:rPr lang="ru-RU" sz="1400" dirty="0" smtClean="0"/>
              <a:t>овышается </a:t>
            </a:r>
            <a:r>
              <a:rPr lang="ru-RU" sz="1400" dirty="0"/>
              <a:t>мотивация к изучению иностранных </a:t>
            </a:r>
            <a:r>
              <a:rPr lang="ru-RU" sz="1400" dirty="0" smtClean="0"/>
              <a:t>языков </a:t>
            </a:r>
          </a:p>
          <a:p>
            <a:r>
              <a:rPr lang="ru-RU" sz="1400" dirty="0"/>
              <a:t>д</a:t>
            </a:r>
            <a:r>
              <a:rPr lang="ru-RU" sz="1400" dirty="0" smtClean="0"/>
              <a:t>анная </a:t>
            </a:r>
            <a:r>
              <a:rPr lang="ru-RU" sz="1400" dirty="0"/>
              <a:t>информация не выдается учащимся целиком и </a:t>
            </a:r>
            <a:r>
              <a:rPr lang="ru-RU" sz="1400" dirty="0" smtClean="0"/>
              <a:t>сразу </a:t>
            </a:r>
          </a:p>
          <a:p>
            <a:r>
              <a:rPr lang="ru-RU" sz="1400" dirty="0"/>
              <a:t>т</a:t>
            </a:r>
            <a:r>
              <a:rPr lang="ru-RU" sz="1400" dirty="0" smtClean="0"/>
              <a:t>екст </a:t>
            </a:r>
            <a:r>
              <a:rPr lang="ru-RU" sz="1400" dirty="0"/>
              <a:t>разбит на отдельные незаконченные смысловые отрывки, в конце каждого отрывка имеются вопросы и четыре варианта ответа. Учащиеся читают про себя данный отрывок, и устно высказывают свои версии правильного ответа. Ответ должен быть обоснованным. </a:t>
            </a:r>
            <a:endParaRPr lang="ru-RU" sz="1400" dirty="0" smtClean="0"/>
          </a:p>
          <a:p>
            <a:r>
              <a:rPr lang="ru-RU" sz="1400" dirty="0" smtClean="0"/>
              <a:t>аргументируя </a:t>
            </a:r>
            <a:r>
              <a:rPr lang="ru-RU" sz="1400" dirty="0"/>
              <a:t>свое предположение, учащимся необходимо привлечь свои знания и суметь сформулировать свои ответы на </a:t>
            </a:r>
            <a:r>
              <a:rPr lang="ru-RU" sz="1400" dirty="0" smtClean="0"/>
              <a:t>языке </a:t>
            </a:r>
          </a:p>
          <a:p>
            <a:r>
              <a:rPr lang="ru-RU" sz="1400" dirty="0" smtClean="0"/>
              <a:t>таким </a:t>
            </a:r>
            <a:r>
              <a:rPr lang="ru-RU" sz="1400" dirty="0"/>
              <a:t>образом, повторяется и актуализируется изученный фактический </a:t>
            </a:r>
            <a:r>
              <a:rPr lang="ru-RU" sz="1400" dirty="0" smtClean="0"/>
              <a:t>материал </a:t>
            </a:r>
          </a:p>
          <a:p>
            <a:r>
              <a:rPr lang="ru-RU" sz="1400" dirty="0" smtClean="0"/>
              <a:t>идет </a:t>
            </a:r>
            <a:r>
              <a:rPr lang="ru-RU" sz="1400" dirty="0"/>
              <a:t>интеграция знаний по другим предметам и развиваются речевые умения монологической и диалогической речи, поскольку можно не согласиться с точкой зрения оппонента и выдвинуть свою </a:t>
            </a:r>
            <a:r>
              <a:rPr lang="ru-RU" sz="1400" dirty="0" smtClean="0"/>
              <a:t>теорию</a:t>
            </a:r>
          </a:p>
          <a:p>
            <a:r>
              <a:rPr lang="ru-RU" sz="1400" dirty="0" smtClean="0"/>
              <a:t>важно </a:t>
            </a:r>
            <a:r>
              <a:rPr lang="ru-RU" sz="1400" dirty="0"/>
              <a:t>не то, насколько правильный ответ был дан, большое значение имеет ход мыслей и уровень аргументированности. Когда все высказали свое мнение по первому слайду, они с нетерпением ждут, чья же версия оказалась правильной. Учитель включает следующий слайд, в котором они могут узнать правильный ответ и перейти к обсуждению следующего вопроса.</a:t>
            </a:r>
          </a:p>
        </p:txBody>
      </p:sp>
    </p:spTree>
    <p:extLst>
      <p:ext uri="{BB962C8B-B14F-4D97-AF65-F5344CB8AC3E}">
        <p14:creationId xmlns:p14="http://schemas.microsoft.com/office/powerpoint/2010/main" val="4068026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Технология проблемного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В настоящее время инновационные процессы в системе образования направлены на индивидуализацию обучения, развитие и внедрение новых образовательных технологий. В учебных заведениях все шире начинает применяться </a:t>
            </a:r>
            <a:r>
              <a:rPr lang="ru-RU" b="1" dirty="0">
                <a:solidFill>
                  <a:srgbClr val="FF0000"/>
                </a:solidFill>
              </a:rPr>
              <a:t>проблемное обучение</a:t>
            </a:r>
            <a:r>
              <a:rPr lang="ru-RU" dirty="0"/>
              <a:t>. Именно технология проблемного обучения предполагает последовательное и целенаправленное  привлечение к решению учебных проблем и проблемных познавательных задач, в процессе которого дети должны активно усваивать новые знания, приобретать навыки и умения.  Проблемный урок обеспечивает тройной эффект: </a:t>
            </a:r>
            <a:endParaRPr lang="ru-RU" dirty="0" smtClean="0"/>
          </a:p>
          <a:p>
            <a:r>
              <a:rPr lang="ru-RU" dirty="0" smtClean="0"/>
              <a:t>более </a:t>
            </a:r>
            <a:r>
              <a:rPr lang="ru-RU" dirty="0"/>
              <a:t>качественное усвоение знаний, </a:t>
            </a:r>
            <a:endParaRPr lang="ru-RU" dirty="0" smtClean="0"/>
          </a:p>
          <a:p>
            <a:r>
              <a:rPr lang="ru-RU" dirty="0" smtClean="0"/>
              <a:t>мощное </a:t>
            </a:r>
            <a:r>
              <a:rPr lang="ru-RU" dirty="0"/>
              <a:t>развитие интеллекта, </a:t>
            </a:r>
            <a:endParaRPr lang="ru-RU" dirty="0" smtClean="0"/>
          </a:p>
          <a:p>
            <a:r>
              <a:rPr lang="ru-RU" dirty="0" smtClean="0"/>
              <a:t>творческих </a:t>
            </a:r>
            <a:r>
              <a:rPr lang="ru-RU" dirty="0"/>
              <a:t>способностей и воспитание активной личности. </a:t>
            </a:r>
          </a:p>
        </p:txBody>
      </p:sp>
    </p:spTree>
    <p:extLst>
      <p:ext uri="{BB962C8B-B14F-4D97-AF65-F5344CB8AC3E}">
        <p14:creationId xmlns:p14="http://schemas.microsoft.com/office/powerpoint/2010/main" val="3391833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Рекомендации по подготовке проблемно-диалогического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1. использовать </a:t>
            </a:r>
            <a:r>
              <a:rPr lang="ru-RU" b="1" dirty="0">
                <a:solidFill>
                  <a:srgbClr val="FF0000"/>
                </a:solidFill>
              </a:rPr>
              <a:t>групповую форму работы</a:t>
            </a:r>
            <a:r>
              <a:rPr lang="ru-RU" dirty="0"/>
              <a:t>, т.к. в группах может создаваться проблемная ситуация, где сталкиваются разные мнения учеников; группами выдвигаются гипотезы, группами можно выполнять продуктивные задания</a:t>
            </a:r>
            <a:r>
              <a:rPr lang="ru-RU" dirty="0" smtClean="0"/>
              <a:t>.</a:t>
            </a:r>
          </a:p>
          <a:p>
            <a:r>
              <a:rPr lang="ru-RU" dirty="0"/>
              <a:t>2</a:t>
            </a:r>
            <a:r>
              <a:rPr lang="ru-RU" dirty="0" smtClean="0"/>
              <a:t>. </a:t>
            </a:r>
            <a:r>
              <a:rPr lang="ru-RU" b="1" dirty="0">
                <a:solidFill>
                  <a:srgbClr val="FF0000"/>
                </a:solidFill>
              </a:rPr>
              <a:t>введение нового материала </a:t>
            </a:r>
            <a:r>
              <a:rPr lang="ru-RU" dirty="0"/>
              <a:t>желательно начинать не позднее десятой минуты </a:t>
            </a:r>
            <a:r>
              <a:rPr lang="ru-RU" dirty="0" smtClean="0"/>
              <a:t>урока</a:t>
            </a:r>
          </a:p>
          <a:p>
            <a:r>
              <a:rPr lang="ru-RU" dirty="0"/>
              <a:t>3. </a:t>
            </a:r>
            <a:r>
              <a:rPr lang="ru-RU" b="1" dirty="0">
                <a:solidFill>
                  <a:srgbClr val="FF0000"/>
                </a:solidFill>
              </a:rPr>
              <a:t>фиксировать на доске новый материал</a:t>
            </a:r>
            <a:r>
              <a:rPr lang="ru-RU" dirty="0"/>
              <a:t>, намеренно создавать ученикам зрительную </a:t>
            </a:r>
            <a:r>
              <a:rPr lang="ru-RU" dirty="0" smtClean="0"/>
              <a:t>опору</a:t>
            </a:r>
          </a:p>
          <a:p>
            <a:r>
              <a:rPr lang="ru-RU" dirty="0"/>
              <a:t>4. </a:t>
            </a:r>
            <a:r>
              <a:rPr lang="ru-RU" b="1" dirty="0" smtClean="0">
                <a:solidFill>
                  <a:srgbClr val="FF0000"/>
                </a:solidFill>
              </a:rPr>
              <a:t>тщательно прописать диалоги </a:t>
            </a:r>
            <a:r>
              <a:rPr lang="ru-RU" dirty="0"/>
              <a:t>при подготовке урока, чтобы не допускать </a:t>
            </a:r>
            <a:r>
              <a:rPr lang="ru-RU" dirty="0" smtClean="0"/>
              <a:t>ошибок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41238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главный итог </a:t>
            </a:r>
            <a:r>
              <a:rPr lang="ru-RU" dirty="0"/>
              <a:t>работы по данной технологии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значительное </a:t>
            </a:r>
            <a:r>
              <a:rPr lang="ru-RU" dirty="0"/>
              <a:t>продвижение  учащихся в развитии мыслительных операций, речи, творческих способностей, навыков </a:t>
            </a:r>
            <a:r>
              <a:rPr lang="ru-RU" dirty="0" smtClean="0"/>
              <a:t>самоконтроля</a:t>
            </a:r>
          </a:p>
          <a:p>
            <a:r>
              <a:rPr lang="ru-RU" dirty="0"/>
              <a:t> </a:t>
            </a:r>
            <a:r>
              <a:rPr lang="ru-RU" dirty="0" smtClean="0"/>
              <a:t>умение учащихся выявлять </a:t>
            </a:r>
            <a:r>
              <a:rPr lang="ru-RU" dirty="0"/>
              <a:t>существенные признаки, устанавливать закономерности, выражать их в речи, анализировать, сравнивать, обобщать, классифицировать, придумывать задачи и примеры, аналогичные </a:t>
            </a:r>
            <a:r>
              <a:rPr lang="ru-RU" dirty="0" smtClean="0"/>
              <a:t>предложенным</a:t>
            </a:r>
          </a:p>
          <a:p>
            <a:r>
              <a:rPr lang="ru-RU" dirty="0"/>
              <a:t>проблемная </a:t>
            </a:r>
            <a:r>
              <a:rPr lang="ru-RU" dirty="0" smtClean="0"/>
              <a:t>ситуация мотивирует </a:t>
            </a:r>
            <a:r>
              <a:rPr lang="ru-RU" dirty="0"/>
              <a:t>исследовательскую </a:t>
            </a:r>
            <a:r>
              <a:rPr lang="ru-RU"/>
              <a:t>деятельность </a:t>
            </a:r>
            <a:r>
              <a:rPr lang="ru-RU" smtClean="0"/>
              <a:t>учащихся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4317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7467600" cy="1143000"/>
          </a:xfrm>
        </p:spPr>
        <p:txBody>
          <a:bodyPr/>
          <a:lstStyle/>
          <a:p>
            <a:r>
              <a:rPr lang="ru-RU" dirty="0" smtClean="0"/>
              <a:t>Сущность проблемного обучения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348880"/>
            <a:ext cx="62464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</a:rPr>
              <a:t>И.Я.Лернер</a:t>
            </a:r>
            <a:r>
              <a:rPr lang="ru-RU" sz="2800" dirty="0">
                <a:solidFill>
                  <a:srgbClr val="FF0000"/>
                </a:solidFill>
              </a:rPr>
              <a:t>: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«Учащийся под руководством учителя принимает участие в решении новых для него познавательных и практических проблем в определенной системе, соответствующей образовательно-воспитательным целям школы».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63564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понятие </a:t>
            </a:r>
            <a:r>
              <a:rPr lang="ru-RU" dirty="0"/>
              <a:t>«проблемное обучение»: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М.И.Махмутов</a:t>
            </a:r>
            <a:r>
              <a:rPr lang="ru-RU" dirty="0"/>
              <a:t> дает следующее определение понятия «проблемное обучение»: «Проблемное обучение – это тип развивающего обучения, в котором сочетаются систематическая самостоятельная поисковая деятельность учащихся с усвоением </a:t>
            </a:r>
            <a:r>
              <a:rPr lang="ru-RU" dirty="0" smtClean="0"/>
              <a:t>ими </a:t>
            </a:r>
            <a:r>
              <a:rPr lang="ru-RU" dirty="0"/>
              <a:t>готовых выводов науки, а система методов построена с учетом  целеполагания и принципа </a:t>
            </a:r>
            <a:r>
              <a:rPr lang="ru-RU" dirty="0" err="1"/>
              <a:t>проблемности</a:t>
            </a:r>
            <a:r>
              <a:rPr lang="ru-RU" dirty="0"/>
              <a:t>; процесс взаимодействия преподавания и учения ориентирован на формирование познавательной самостоятельности учащихся, устойчивости мотивов учения и мыслительных (включая и творческие) способностей в ходе усвоения ими научных понятий и способов </a:t>
            </a:r>
            <a:r>
              <a:rPr lang="ru-RU" dirty="0" smtClean="0"/>
              <a:t>деятельности».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5777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Научное творчество 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ЭТО  </a:t>
            </a:r>
            <a:r>
              <a:rPr lang="ru-RU" dirty="0"/>
              <a:t>процесс "производства" новых знаний о мире, включающий четыре основных звена</a:t>
            </a:r>
            <a:r>
              <a:rPr lang="ru-RU" dirty="0" smtClean="0"/>
              <a:t>:</a:t>
            </a:r>
          </a:p>
          <a:p>
            <a:r>
              <a:rPr lang="ru-RU" sz="4000" dirty="0" smtClean="0"/>
              <a:t> 1. постановка проблемы </a:t>
            </a:r>
          </a:p>
          <a:p>
            <a:r>
              <a:rPr lang="ru-RU" sz="4000" dirty="0" smtClean="0"/>
              <a:t> 2. поиск решени</a:t>
            </a:r>
            <a:r>
              <a:rPr lang="ru-RU" sz="4000" dirty="0"/>
              <a:t>я</a:t>
            </a:r>
            <a:r>
              <a:rPr lang="ru-RU" sz="4000" dirty="0" smtClean="0"/>
              <a:t> </a:t>
            </a:r>
          </a:p>
          <a:p>
            <a:r>
              <a:rPr lang="ru-RU" sz="4000" dirty="0" smtClean="0"/>
              <a:t> 3. выражение </a:t>
            </a:r>
            <a:r>
              <a:rPr lang="ru-RU" sz="4000" dirty="0"/>
              <a:t>решения </a:t>
            </a:r>
            <a:r>
              <a:rPr lang="ru-RU" sz="4000" dirty="0" smtClean="0"/>
              <a:t> </a:t>
            </a:r>
          </a:p>
          <a:p>
            <a:r>
              <a:rPr lang="ru-RU" sz="4000" dirty="0" smtClean="0"/>
              <a:t> 4. реализация </a:t>
            </a:r>
            <a:r>
              <a:rPr lang="ru-RU" sz="4000" dirty="0"/>
              <a:t>продукта. </a:t>
            </a:r>
          </a:p>
        </p:txBody>
      </p:sp>
    </p:spTree>
    <p:extLst>
      <p:ext uri="{BB962C8B-B14F-4D97-AF65-F5344CB8AC3E}">
        <p14:creationId xmlns:p14="http://schemas.microsoft.com/office/powerpoint/2010/main" val="2872369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функции проблемного </a:t>
            </a:r>
            <a:r>
              <a:rPr lang="ru-RU" dirty="0" smtClean="0"/>
              <a:t>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усвоение </a:t>
            </a:r>
            <a:r>
              <a:rPr lang="ru-RU" dirty="0"/>
              <a:t>учениками системы знаний и способов умственной и практической деятельности,</a:t>
            </a:r>
          </a:p>
          <a:p>
            <a:r>
              <a:rPr lang="ru-RU" dirty="0" smtClean="0"/>
              <a:t>развитие </a:t>
            </a:r>
            <a:r>
              <a:rPr lang="ru-RU" dirty="0"/>
              <a:t>интеллекта учащихся, то есть их познавательной самостоятельности и творческих способностей,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диалектического мышления школьников,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всесторонне развитой </a:t>
            </a:r>
            <a:r>
              <a:rPr lang="ru-RU" dirty="0" smtClean="0"/>
              <a:t>личности</a:t>
            </a:r>
          </a:p>
          <a:p>
            <a:r>
              <a:rPr lang="ru-RU" dirty="0" smtClean="0"/>
              <a:t>воспитание </a:t>
            </a:r>
            <a:r>
              <a:rPr lang="ru-RU" dirty="0"/>
              <a:t>навыков творческого усвоения знаний (применение системы логических приемов или отдельных способов творческой деятельности),</a:t>
            </a:r>
          </a:p>
          <a:p>
            <a:r>
              <a:rPr lang="ru-RU" dirty="0" smtClean="0"/>
              <a:t>воспитание </a:t>
            </a:r>
            <a:r>
              <a:rPr lang="ru-RU" dirty="0"/>
              <a:t>навыков творческого применения знаний (применение </a:t>
            </a:r>
            <a:r>
              <a:rPr lang="ru-RU" dirty="0" smtClean="0"/>
              <a:t>в </a:t>
            </a:r>
            <a:r>
              <a:rPr lang="ru-RU" dirty="0"/>
              <a:t>новой ситуации) и умение решать учебные проблемы,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и накопление опыта творческой деятельности (овладение методами научного исследования, решение практических проблем и художественного отображения действительности),</a:t>
            </a:r>
          </a:p>
          <a:p>
            <a:r>
              <a:rPr lang="ru-RU" dirty="0" smtClean="0"/>
              <a:t>формирование </a:t>
            </a:r>
            <a:r>
              <a:rPr lang="ru-RU" dirty="0"/>
              <a:t>мотивов обучения, социальных, нравственных и познавательных потребностей.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12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Методы проблемного </a:t>
            </a:r>
            <a:r>
              <a:rPr lang="ru-RU" dirty="0" smtClean="0"/>
              <a:t>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 1</a:t>
            </a:r>
            <a:r>
              <a:rPr lang="ru-RU" sz="2800" b="1" dirty="0"/>
              <a:t>.	Метод монологического </a:t>
            </a:r>
            <a:r>
              <a:rPr lang="ru-RU" sz="2800" b="1" dirty="0" smtClean="0"/>
              <a:t>изложения</a:t>
            </a:r>
          </a:p>
          <a:p>
            <a:r>
              <a:rPr lang="ru-RU" sz="2800" b="1" dirty="0" smtClean="0"/>
              <a:t> 2</a:t>
            </a:r>
            <a:r>
              <a:rPr lang="ru-RU" sz="2800" b="1" dirty="0"/>
              <a:t>.	Рассуждающий метод </a:t>
            </a:r>
            <a:r>
              <a:rPr lang="ru-RU" sz="2800" b="1" dirty="0" smtClean="0"/>
              <a:t>обучения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 3</a:t>
            </a:r>
            <a:r>
              <a:rPr lang="ru-RU" sz="2800" b="1" dirty="0">
                <a:solidFill>
                  <a:srgbClr val="FF0000"/>
                </a:solidFill>
              </a:rPr>
              <a:t>.	Диалогический </a:t>
            </a:r>
            <a:r>
              <a:rPr lang="ru-RU" sz="2800" b="1" dirty="0" smtClean="0">
                <a:solidFill>
                  <a:srgbClr val="FF0000"/>
                </a:solidFill>
              </a:rPr>
              <a:t>метод обучения</a:t>
            </a:r>
          </a:p>
          <a:p>
            <a:r>
              <a:rPr lang="ru-RU" sz="2800" b="1" dirty="0" smtClean="0"/>
              <a:t> 4</a:t>
            </a:r>
            <a:r>
              <a:rPr lang="ru-RU" sz="2800" b="1" dirty="0"/>
              <a:t>.	</a:t>
            </a:r>
            <a:r>
              <a:rPr lang="ru-RU" sz="2800" b="1" dirty="0" smtClean="0"/>
              <a:t>Эвристический </a:t>
            </a:r>
            <a:r>
              <a:rPr lang="ru-RU" sz="2800" b="1" dirty="0"/>
              <a:t>метод </a:t>
            </a:r>
            <a:r>
              <a:rPr lang="ru-RU" sz="2800" b="1" dirty="0" smtClean="0"/>
              <a:t>изложения</a:t>
            </a:r>
          </a:p>
          <a:p>
            <a:r>
              <a:rPr lang="ru-RU" sz="2800" b="1" dirty="0" smtClean="0"/>
              <a:t> 5</a:t>
            </a:r>
            <a:r>
              <a:rPr lang="ru-RU" sz="2800" b="1" dirty="0"/>
              <a:t>.	Исследовательский </a:t>
            </a:r>
            <a:r>
              <a:rPr lang="ru-RU" sz="2800" b="1" dirty="0" smtClean="0"/>
              <a:t>метод</a:t>
            </a:r>
          </a:p>
          <a:p>
            <a:r>
              <a:rPr lang="ru-RU" sz="2800" b="1" dirty="0" smtClean="0"/>
              <a:t> 6</a:t>
            </a:r>
            <a:r>
              <a:rPr lang="ru-RU" sz="2800" b="1" dirty="0"/>
              <a:t>.	Метод программированных </a:t>
            </a:r>
            <a:r>
              <a:rPr lang="ru-RU" sz="2800" b="1" dirty="0" smtClean="0"/>
              <a:t>заданий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318327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Проблемный диалог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 традиционный урок: </a:t>
            </a:r>
            <a:r>
              <a:rPr lang="ru-RU" dirty="0" smtClean="0"/>
              <a:t>постановка </a:t>
            </a:r>
            <a:r>
              <a:rPr lang="ru-RU" dirty="0"/>
              <a:t>учебной проблемы здесь сводится к объявлению </a:t>
            </a:r>
            <a:r>
              <a:rPr lang="ru-RU" dirty="0" smtClean="0"/>
              <a:t>темы</a:t>
            </a:r>
          </a:p>
          <a:p>
            <a:r>
              <a:rPr lang="ru-RU" dirty="0"/>
              <a:t> </a:t>
            </a:r>
            <a:r>
              <a:rPr lang="ru-RU" dirty="0" smtClean="0"/>
              <a:t>поиск </a:t>
            </a:r>
            <a:r>
              <a:rPr lang="ru-RU" dirty="0"/>
              <a:t>решения редуцирован до изложения новых знаний в готовом </a:t>
            </a:r>
            <a:r>
              <a:rPr lang="ru-RU" dirty="0" smtClean="0"/>
              <a:t>виде </a:t>
            </a:r>
          </a:p>
          <a:p>
            <a:r>
              <a:rPr lang="ru-RU" dirty="0" smtClean="0"/>
              <a:t>деятельность </a:t>
            </a:r>
            <a:r>
              <a:rPr lang="ru-RU" dirty="0"/>
              <a:t>учеников носит репродуктивный характер. Чаще всего это учительский монолог. "я говорю – ты молчишь".  </a:t>
            </a:r>
            <a:endParaRPr lang="ru-RU" dirty="0" smtClean="0"/>
          </a:p>
          <a:p>
            <a:r>
              <a:rPr lang="ru-RU" sz="3200" dirty="0" smtClean="0">
                <a:solidFill>
                  <a:srgbClr val="FF0000"/>
                </a:solidFill>
              </a:rPr>
              <a:t> проблемный урок: </a:t>
            </a:r>
            <a:r>
              <a:rPr lang="ru-RU" dirty="0"/>
              <a:t>все методы </a:t>
            </a:r>
            <a:r>
              <a:rPr lang="ru-RU" dirty="0" smtClean="0"/>
              <a:t>представляют </a:t>
            </a:r>
            <a:r>
              <a:rPr lang="ru-RU" dirty="0"/>
              <a:t>собой диалог учителя с учениками:  "Я словечко – ты словечко". </a:t>
            </a:r>
          </a:p>
        </p:txBody>
      </p:sp>
    </p:spTree>
    <p:extLst>
      <p:ext uri="{BB962C8B-B14F-4D97-AF65-F5344CB8AC3E}">
        <p14:creationId xmlns:p14="http://schemas.microsoft.com/office/powerpoint/2010/main" val="1890281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Преимущества проблемного диалога по сравнению с традиционным монологом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 1. результат</a:t>
            </a:r>
          </a:p>
          <a:p>
            <a:r>
              <a:rPr lang="ru-RU" sz="6000" dirty="0" smtClean="0"/>
              <a:t> 2. здоровье</a:t>
            </a:r>
          </a:p>
          <a:p>
            <a:r>
              <a:rPr lang="ru-RU" sz="6000" dirty="0" smtClean="0"/>
              <a:t> 3. время</a:t>
            </a:r>
          </a:p>
        </p:txBody>
      </p:sp>
    </p:spTree>
    <p:extLst>
      <p:ext uri="{BB962C8B-B14F-4D97-AF65-F5344CB8AC3E}">
        <p14:creationId xmlns:p14="http://schemas.microsoft.com/office/powerpoint/2010/main" val="17146695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147</TotalTime>
  <Words>1393</Words>
  <Application>Microsoft Office PowerPoint</Application>
  <PresentationFormat>Экран (4:3)</PresentationFormat>
  <Paragraphs>108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Эркер</vt:lpstr>
      <vt:lpstr>Проблемно-диалогическая технология обучения на уроках немецкого языка</vt:lpstr>
      <vt:lpstr>Технология проблемного обучения</vt:lpstr>
      <vt:lpstr>Сущность проблемного обучения</vt:lpstr>
      <vt:lpstr>понятие «проблемное обучение»: </vt:lpstr>
      <vt:lpstr>Научное творчество - </vt:lpstr>
      <vt:lpstr>Основные функции проблемного обучения</vt:lpstr>
      <vt:lpstr>Методы проблемного обучения</vt:lpstr>
      <vt:lpstr>Проблемный диалог</vt:lpstr>
      <vt:lpstr>Преимущества проблемного диалога по сравнению с традиционным монологом</vt:lpstr>
      <vt:lpstr>Виды диалогов</vt:lpstr>
      <vt:lpstr>Специфика использования проблемно-диалогической технологии  на уроках немецкого языка</vt:lpstr>
      <vt:lpstr>Возможности участия учащихся в диалоге/дискуссии</vt:lpstr>
      <vt:lpstr>Организация деятельности учащихся по обучению диалогу/дискуссии</vt:lpstr>
      <vt:lpstr>Целесообразность использования проблемных вопросов на уроках немецкого языка</vt:lpstr>
      <vt:lpstr>Варианты формулировки темы</vt:lpstr>
      <vt:lpstr>Другие варианты темы</vt:lpstr>
      <vt:lpstr>Сферы общения на уроках иностранного языка</vt:lpstr>
      <vt:lpstr>Проблемно-диалогическая технология: проблемные ситуации</vt:lpstr>
      <vt:lpstr>Приемы работы с аутентичным текстом на уроках немецкого языка</vt:lpstr>
      <vt:lpstr>Рекомендации по подготовке проблемно-диалогического урока</vt:lpstr>
      <vt:lpstr>главный итог работы по данной технологии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Проблемно-диалогическая технология обучения на уроках немецкого языка</dc:title>
  <dc:creator>татьяна</dc:creator>
  <cp:lastModifiedBy>татьяна</cp:lastModifiedBy>
  <cp:revision>20</cp:revision>
  <dcterms:created xsi:type="dcterms:W3CDTF">2013-01-28T19:48:29Z</dcterms:created>
  <dcterms:modified xsi:type="dcterms:W3CDTF">2013-02-17T10:18:11Z</dcterms:modified>
</cp:coreProperties>
</file>