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notesMasterIdLst>
    <p:notesMasterId r:id="rId44"/>
  </p:notesMasterIdLst>
  <p:handoutMasterIdLst>
    <p:handoutMasterId r:id="rId45"/>
  </p:handoutMasterIdLst>
  <p:sldIdLst>
    <p:sldId id="274" r:id="rId2"/>
    <p:sldId id="372" r:id="rId3"/>
    <p:sldId id="373" r:id="rId4"/>
    <p:sldId id="374" r:id="rId5"/>
    <p:sldId id="375" r:id="rId6"/>
    <p:sldId id="376" r:id="rId7"/>
    <p:sldId id="426" r:id="rId8"/>
    <p:sldId id="423" r:id="rId9"/>
    <p:sldId id="424" r:id="rId10"/>
    <p:sldId id="448" r:id="rId11"/>
    <p:sldId id="379" r:id="rId12"/>
    <p:sldId id="380" r:id="rId13"/>
    <p:sldId id="428" r:id="rId14"/>
    <p:sldId id="427" r:id="rId15"/>
    <p:sldId id="421" r:id="rId16"/>
    <p:sldId id="411" r:id="rId17"/>
    <p:sldId id="430" r:id="rId18"/>
    <p:sldId id="429" r:id="rId19"/>
    <p:sldId id="392" r:id="rId20"/>
    <p:sldId id="394" r:id="rId21"/>
    <p:sldId id="396" r:id="rId22"/>
    <p:sldId id="415" r:id="rId23"/>
    <p:sldId id="398" r:id="rId24"/>
    <p:sldId id="399" r:id="rId25"/>
    <p:sldId id="400" r:id="rId26"/>
    <p:sldId id="401" r:id="rId27"/>
    <p:sldId id="432" r:id="rId28"/>
    <p:sldId id="450" r:id="rId29"/>
    <p:sldId id="452" r:id="rId30"/>
    <p:sldId id="434" r:id="rId31"/>
    <p:sldId id="436" r:id="rId32"/>
    <p:sldId id="438" r:id="rId33"/>
    <p:sldId id="440" r:id="rId34"/>
    <p:sldId id="442" r:id="rId35"/>
    <p:sldId id="444" r:id="rId36"/>
    <p:sldId id="416" r:id="rId37"/>
    <p:sldId id="417" r:id="rId38"/>
    <p:sldId id="418" r:id="rId39"/>
    <p:sldId id="419" r:id="rId40"/>
    <p:sldId id="420" r:id="rId41"/>
    <p:sldId id="447" r:id="rId42"/>
    <p:sldId id="350" r:id="rId43"/>
  </p:sldIdLst>
  <p:sldSz cx="9144000" cy="6858000" type="screen4x3"/>
  <p:notesSz cx="6858000" cy="9144000"/>
  <p:custDataLst>
    <p:tags r:id="rId4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615" autoAdjust="0"/>
    <p:restoredTop sz="86545" autoAdjust="0"/>
  </p:normalViewPr>
  <p:slideViewPr>
    <p:cSldViewPr>
      <p:cViewPr>
        <p:scale>
          <a:sx n="60" d="100"/>
          <a:sy n="60" d="100"/>
        </p:scale>
        <p:origin x="-3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205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C9494-A197-4A89-85A8-05A7F6CC62E9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8B49A4-0FC1-4D51-9827-DA72E14F96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24628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E94FA-A682-49B2-B0DC-E111279E6DFD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AD1AD-91AF-49BD-8967-AA69EF716B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2000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CAD1AD-91AF-49BD-8967-AA69EF716BE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CAD1AD-91AF-49BD-8967-AA69EF716BE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7167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819672"/>
          </a:xfrm>
        </p:spPr>
        <p:txBody>
          <a:bodyPr>
            <a:noAutofit/>
          </a:bodyPr>
          <a:lstStyle/>
          <a:p>
            <a:pPr algn="ctr">
              <a:lnSpc>
                <a:spcPct val="98000"/>
              </a:lnSpc>
              <a:defRPr/>
            </a:pP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Стратегии  выполнения заданий по </a:t>
            </a:r>
            <a:r>
              <a:rPr lang="ru-RU" sz="24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аудированию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чтению, письму, лексике-грамматике, говорению</a:t>
            </a:r>
            <a:b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уроках английского языка.       </a:t>
            </a:r>
            <a:b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(подготовка  к  ГИА и ЕГЭ)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348880"/>
            <a:ext cx="8686800" cy="4210397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«СОШ № 32» ЭМР </a:t>
            </a:r>
          </a:p>
          <a:p>
            <a:pPr marL="0" indent="0" algn="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Саратовской области</a:t>
            </a:r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Васенина В.В.</a:t>
            </a:r>
          </a:p>
          <a:p>
            <a:pPr algn="r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Марьянская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Н.В.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Нестерова В.В.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8000"/>
              </a:lnSpc>
              <a:buClrTx/>
              <a:buFontTx/>
              <a:buNone/>
              <a:defRPr/>
            </a:pP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6" charset="0"/>
              </a:rPr>
              <a:t>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97151"/>
            <a:ext cx="5256584" cy="1599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3168352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2491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Изменений в контрольно-измерительных материалах 2013 г.</a:t>
            </a:r>
            <a:b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ГИА  и ЕГЭ по сравнению с 2012 г. </a:t>
            </a:r>
            <a:r>
              <a:rPr lang="ru-RU" sz="4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ет.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9604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100" b="1" dirty="0" smtClean="0"/>
              <a:t>        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85" y="3429000"/>
            <a:ext cx="453650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99045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400600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целом, можно сказать, что успешная сдача экзамена по английскому языку обеспечивается следующими факторами: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хороший уровень владения английским языком;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владение стратегиями разного вида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аудирования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чтения (понимание основного содержания, запрашиваемой информации и полного понимания);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знакомство с форматом экзамена;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тренировка всех аспектов в формате экзамена (контроль за временем, аудиозапись устных ответов с последующим прослушиванием и анализом);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ознакомление с критериями оценивания заданий, объяснение предъявляемых требований.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793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994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25658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Таким образом, современные методы подготовки учащихся 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экзамену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 английскому языку помимо собственно обучения иностранному языку и развития умений и навыков, должна обязательно включать в себя следующие аспекты: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ознакомление с форматом заданий, в том числе заданий со свободно конструируемым ответом (задания части С);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отработку четкого следования инструкциям к заданию, в том числе развитие умения укладываться в регламент времени, отведенного на выполнение конкретного задания;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ознакомление с критериями оценивания заданий части С (по письму); объяснение предъявляемых требований;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-отработку стратегий выполнения тестовых заданий с их последующим анализом и самоанализом.</a:t>
            </a: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553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24136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ГИА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7643192" cy="448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6568"/>
                <a:gridCol w="4608512"/>
                <a:gridCol w="1008112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Обозначение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Проверяемые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виды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деятельности,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умения, навыки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В1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Понимание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основного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содержания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прослушанного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А1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А2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А3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А4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А5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Понимание в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прослушанном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тексте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запрашиваемой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информации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Четыре задания 1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уровня (на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понимание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эксплицитно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представленной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информации) и два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 2 уровня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(на извлечение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имплицитно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представленной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информации).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 могут быть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представлены в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Произвольном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порядке, но первым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даётся задание 1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35391292"/>
              </p:ext>
            </p:extLst>
          </p:nvPr>
        </p:nvGraphicFramePr>
        <p:xfrm>
          <a:off x="251519" y="1556791"/>
          <a:ext cx="8615344" cy="5196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7"/>
                <a:gridCol w="4983789"/>
                <a:gridCol w="1136891"/>
                <a:gridCol w="910487"/>
              </a:tblGrid>
              <a:tr h="1058772"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Обозначение</a:t>
                      </a:r>
                      <a:r>
                        <a:rPr kumimoji="0" lang="ru-RU" sz="2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задания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Проверяемые</a:t>
                      </a:r>
                      <a:r>
                        <a:rPr kumimoji="0" lang="ru-RU" sz="2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виды</a:t>
                      </a:r>
                    </a:p>
                    <a:p>
                      <a:r>
                        <a:rPr kumimoji="0"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деятельности,</a:t>
                      </a:r>
                      <a:r>
                        <a:rPr kumimoji="0" lang="ru-RU" sz="24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умения, навыки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время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балл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58772"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В1</a:t>
                      </a:r>
                    </a:p>
                    <a:p>
                      <a:endParaRPr kumimoji="0" lang="ru-RU" sz="2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Понимание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основного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содержания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прослушанного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текста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53226"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А1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А2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А3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А4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А5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А6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Понимание в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прослушанном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тексте</a:t>
                      </a:r>
                    </a:p>
                    <a:p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запрашиваемой</a:t>
                      </a:r>
                      <a:r>
                        <a:rPr kumimoji="0" lang="ru-RU" sz="240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577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57648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ЕГЭ</a:t>
            </a:r>
            <a:endParaRPr lang="ru-RU" sz="4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95604409"/>
              </p:ext>
            </p:extLst>
          </p:nvPr>
        </p:nvGraphicFramePr>
        <p:xfrm>
          <a:off x="457200" y="1268759"/>
          <a:ext cx="8229600" cy="5328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332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Обозначение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задания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Проверяемые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виды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деятельности,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умения, навыки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Максимальный балл</a:t>
                      </a:r>
                      <a:endParaRPr lang="ru-RU" dirty="0"/>
                    </a:p>
                  </a:txBody>
                  <a:tcPr/>
                </a:tc>
              </a:tr>
              <a:tr h="1731792">
                <a:tc>
                  <a:txBody>
                    <a:bodyPr/>
                    <a:lstStyle/>
                    <a:p>
                      <a:r>
                        <a:rPr lang="en-US" dirty="0" smtClean="0"/>
                        <a:t>B1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Понимание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основного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содержания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прослушанного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текста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1332148">
                <a:tc>
                  <a:txBody>
                    <a:bodyPr/>
                    <a:lstStyle/>
                    <a:p>
                      <a:r>
                        <a:rPr lang="en-US" dirty="0" smtClean="0"/>
                        <a:t>A1-A6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Понимание запрашиваемой информации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932504">
                <a:tc>
                  <a:txBody>
                    <a:bodyPr/>
                    <a:lstStyle/>
                    <a:p>
                      <a:r>
                        <a:rPr lang="en-US" dirty="0" smtClean="0"/>
                        <a:t>A7-A14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Полное понимание прослушанного текста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67423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12168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Типичные </a:t>
            </a:r>
            <a:r>
              <a:rPr lang="ru-RU" sz="44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ошибк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77500" lnSpcReduction="200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457200" algn="l"/>
              </a:tabLst>
            </a:pPr>
            <a:r>
              <a:rPr lang="ru-RU" sz="2800" dirty="0" smtClean="0">
                <a:solidFill>
                  <a:srgbClr val="66666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</a:t>
            </a:r>
            <a:r>
              <a:rPr lang="ru-RU" sz="2900" b="1" dirty="0" smtClean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задании на выбор из 3 вариантов ответа (</a:t>
            </a:r>
            <a:r>
              <a:rPr lang="ru-RU" sz="2900" b="1" dirty="0" err="1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True</a:t>
            </a: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lang="ru-RU" sz="2900" b="1" dirty="0" err="1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False</a:t>
            </a: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lang="ru-RU" sz="2900" b="1" dirty="0" err="1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Not</a:t>
            </a: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err="1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stated</a:t>
            </a: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особые затруднения у экзаменуемых вызывают вопросы с опцией «в тексте не сказано». Задание имеет следующий формат: дается некое связанное со звучащим текстом утверждение и предлагается выбрать ответ из трех вариантов: «верно», «неверно», «в тексте не сказано». В инструкции к заданию подчеркивается, что формулировка «в тексте не сказано» означает, что «на основании текста нельзя дать ни положительного, ни отрицательного ответа».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457200" algn="l"/>
              </a:tabLst>
            </a:pP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 не менее, типичная ошибка экзаменуемых — попытка дать положительный или отрицательный ответ </a:t>
            </a:r>
            <a:r>
              <a:rPr lang="en-US" sz="2900" b="1" dirty="0" smtClean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900" b="1" dirty="0" smtClean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</a:t>
            </a: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опоры на текст, исходя из собственных представлений и общих знаний.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457200" algn="l"/>
              </a:tabLst>
            </a:pP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Кроме того, типичными ошибками, которые экзаменуемые допускали в заданиях с выбором ответа, </a:t>
            </a:r>
            <a:r>
              <a:rPr lang="ru-RU" sz="2900" b="1" dirty="0" smtClean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являются </a:t>
            </a: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следующие: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экзаменуемые не соотносят ключевые слова в вопросах и в </a:t>
            </a:r>
            <a:r>
              <a:rPr lang="ru-RU" sz="2900" b="1" dirty="0" err="1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аудиотекстах</a:t>
            </a: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экзаменуемые выбирают варианты ответов только потому, что эти же слова звучат в тексте, и забывают о </a:t>
            </a:r>
            <a:r>
              <a:rPr lang="ru-RU" sz="2900" b="1" dirty="0" smtClean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том</a:t>
            </a:r>
            <a:r>
              <a:rPr lang="ru-RU" sz="2900" b="1" dirty="0">
                <a:solidFill>
                  <a:srgbClr val="6666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что верный ответ, как правило, выражен синонимами.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411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Стратегии </a:t>
            </a: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 научить </a:t>
            </a:r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учащихся: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5688632"/>
          </a:xfrm>
        </p:spPr>
        <p:txBody>
          <a:bodyPr numCol="2">
            <a:normAutofit fontScale="25000" lnSpcReduction="20000"/>
          </a:bodyPr>
          <a:lstStyle/>
          <a:p>
            <a:pPr lvl="0" algn="r"/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прочитать инструкцию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определить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, требуется ли извлечь основную информацию, запрашиваемую информацию либо точную, полную информацию из текста;</a:t>
            </a:r>
          </a:p>
          <a:p>
            <a:pPr lvl="0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важно выработать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понимать в тексте ключевые слова, необходимые для понимания основного содержания;</a:t>
            </a:r>
          </a:p>
          <a:p>
            <a:pPr lvl="0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нужно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обращать внимания на слова, от которых не зависит понимание основного содержания;</a:t>
            </a:r>
          </a:p>
          <a:p>
            <a:pPr lvl="0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необходимо давать ответы во время звучания аудиозаписи и использовать также 15-секундную паузу между первым и вторым прослушиваниями </a:t>
            </a:r>
            <a:r>
              <a:rPr lang="ru-RU" sz="6400" dirty="0" err="1">
                <a:latin typeface="Times New Roman" pitchFamily="18" charset="0"/>
                <a:cs typeface="Times New Roman" pitchFamily="18" charset="0"/>
              </a:rPr>
              <a:t>аудиотекстов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если требуется извлечь запрашиваемую информацию, следует концентрировать внимание только на этой информации, отсеивая информацию второстепенную;</a:t>
            </a:r>
          </a:p>
          <a:p>
            <a:pPr lvl="0"/>
            <a:endParaRPr lang="ru-RU" sz="6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6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выбор ответа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в заданиях на понимание 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запрашиваемой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информации в прослушанном тексте должен быть основан только на той информации, которая звучит в тексте, а не на том, что вы думаете или знаете по предложенному вопросу; </a:t>
            </a:r>
          </a:p>
          <a:p>
            <a:pPr lvl="0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если требуется извлечь полную информацию, после 1 прослушивания надо отметить наиболее вероятные ответы, выделяя в звучащем тексте ключевые слова и соотнося с теми, что уже подчеркнуты в утверждениях;</a:t>
            </a:r>
          </a:p>
          <a:p>
            <a:pPr lvl="0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во время 2 прослушивания следует сконцентрироваться на той информации, которая была пропущена в первый раз или в правильности которой есть сомнения;</a:t>
            </a:r>
          </a:p>
          <a:p>
            <a:pPr lvl="0"/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помнить, что в заданиях часто используются синонимы, антонимы, а не конкретные слова из текста.</a:t>
            </a:r>
          </a:p>
          <a:p>
            <a:pPr marL="0" indent="0">
              <a:buNone/>
            </a:pP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latin typeface="Times New Roman" pitchFamily="18" charset="0"/>
                <a:cs typeface="Times New Roman" pitchFamily="18" charset="0"/>
              </a:rPr>
            </a:b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500" dirty="0">
                <a:latin typeface="Times New Roman" pitchFamily="18" charset="0"/>
                <a:cs typeface="Times New Roman" pitchFamily="18" charset="0"/>
              </a:rPr>
            </a:br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01110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Чтение  ГИА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Обозначение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зада-</a:t>
                      </a:r>
                    </a:p>
                    <a:p>
                      <a:r>
                        <a:rPr kumimoji="0"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ния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Проверяемые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виды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деятельности,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умения, навыки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Максимальный балл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Понимание</a:t>
                      </a:r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основного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содержания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прочитанного</a:t>
                      </a:r>
                      <a:r>
                        <a:rPr kumimoji="0"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A7-A14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Понимание в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прочитанном тексте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запрашиваемой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информации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8505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Чтение  ЕГЭ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78877942"/>
              </p:ext>
            </p:extLst>
          </p:nvPr>
        </p:nvGraphicFramePr>
        <p:xfrm>
          <a:off x="457200" y="1935162"/>
          <a:ext cx="8229600" cy="4230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364562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Обозначение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зада-</a:t>
                      </a:r>
                    </a:p>
                    <a:p>
                      <a:r>
                        <a:rPr kumimoji="0"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Проверяемые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виды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деятельности,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умения, навыки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Максимальный балл</a:t>
                      </a:r>
                      <a:endParaRPr lang="ru-RU" dirty="0"/>
                    </a:p>
                  </a:txBody>
                  <a:tcPr/>
                </a:tc>
              </a:tr>
              <a:tr h="955193">
                <a:tc>
                  <a:txBody>
                    <a:bodyPr/>
                    <a:lstStyle/>
                    <a:p>
                      <a:r>
                        <a:rPr lang="en-US" dirty="0" smtClean="0"/>
                        <a:t>B2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Понимание основного содержания текста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955193">
                <a:tc>
                  <a:txBody>
                    <a:bodyPr/>
                    <a:lstStyle/>
                    <a:p>
                      <a:r>
                        <a:rPr lang="en-US" dirty="0" smtClean="0"/>
                        <a:t>B3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Понимание структурно-смысловых связей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955193">
                <a:tc>
                  <a:txBody>
                    <a:bodyPr/>
                    <a:lstStyle/>
                    <a:p>
                      <a:r>
                        <a:rPr lang="en-US" dirty="0" smtClean="0"/>
                        <a:t>A15-A2</a:t>
                      </a:r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Полное понимание информации в тексте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5998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521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Понимание основного содержания прочитанного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435280" cy="5616624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По-английски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это звучит как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reading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gist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skim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reading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skimming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В отечественной методике также используется термин ознакомительное чтение. Текст прочитывается как можно быстрее с целью понять основное содержание и общую структуру текста или выбрать главные факты.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Для этого вида чтения достаточно понимание 70% текста; главное - это умение выделить и понять ключевые слова. При обучении этому виду чтения необходимо научиться обходить незнакомые слова и не прерывать чтение, если такое встречается. Нужно также учиться догадываться о значении ключевых слов из контекста. Необходимо также помнить, что здесь не нужно фокусировать внимание на грамматических структурах текста и анализировать их. Главное -- это уметь обобщить содержание текста, т.е. синтезировать основную коммуникативную задачу текста - какую информацию он дает и какие мысли являются наиболее важными.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Как показывает опыт, многие школьники не владеют этим способом чтения на иностранном языке, т. к. сразу же начинают пытаться перевести текст и застопориваются при виде первого незнакомого слова. Эти "вредные" привычки должны быть преодолены. Как правило, любое первичное чтение учебного текста во многих современных учебниках носит ознакомительный характер, и первое задание перед чтением дается на понимание общего содержания текста или его ключевых моментов. При выполнении этого задания не нужно прибегать к переводу или лезть в словарь за незнакомыми словами. Один из способов борьбы с этим - установить жесткие временные рамки на чтение текста, а учителю рекомендуется не отвечать на просьбы учащихся объяснить незнакомые слова на этом этапе чтения.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613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81642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700" dirty="0" smtClean="0">
                <a:latin typeface="Arial Black" pitchFamily="34" charset="0"/>
                <a:cs typeface="Times New Roman" pitchFamily="18" charset="0"/>
              </a:rPr>
              <a:t>        </a:t>
            </a:r>
          </a:p>
          <a:p>
            <a:pPr marL="0" indent="0" algn="just">
              <a:buNone/>
            </a:pPr>
            <a:r>
              <a:rPr lang="ru-RU" sz="7400" b="1" dirty="0"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7400" b="1" dirty="0" smtClean="0">
                <a:latin typeface="Arial Black" pitchFamily="34" charset="0"/>
                <a:cs typeface="Times New Roman" pitchFamily="18" charset="0"/>
              </a:rPr>
              <a:t>  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Целью экзамена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по иностранному языку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является определение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уровня иноязычной коммуникативной компетенции экзаменуемого. Основное  внимание при этом уделяется речевой компетенции,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т.е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коммуникативным умениям в разных видах речевой деятельности : 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аудировании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, чтении, письме,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говорении (ГИА) , а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также языковой компетенции, 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т.е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языковым знаниям и навыкам. Социокультурные знания и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умения проверяются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опосредованно в разделах «</a:t>
            </a:r>
            <a:r>
              <a:rPr lang="ru-RU" sz="9600" b="1" dirty="0" err="1"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», «Чтение» и являются одним из объектов измерения в разделе «Письмо»; компенсаторные умения проверяются опосредованно в разделе «Письмо».</a:t>
            </a:r>
          </a:p>
          <a:p>
            <a:endParaRPr lang="ru-RU" sz="144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</a:t>
            </a:r>
          </a:p>
          <a:p>
            <a:endParaRPr lang="ru-RU" dirty="0"/>
          </a:p>
        </p:txBody>
      </p:sp>
      <p:pic>
        <p:nvPicPr>
          <p:cNvPr id="4" name="Объект 3" descr="4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60648"/>
            <a:ext cx="842493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545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Извлечение необходимой информации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>
            <a:normAutofit fontScale="62500" lnSpcReduction="2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Извлечение необходимой информации. По-английски это звучит как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reading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specific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information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scanning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. В отечественной методике также используются термины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поисковое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(при поиске конкретной информации) 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просмотровое чтение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(при беглом просмотре текста с целью выяснить, содержит ли этот текст какую-либо полезную читателю информацию).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поисковом чтении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текст прочитывается с целью нахождения относительно небольшого количества информации для последующего ее использования в определенных целях. Это может быть дата, время, часы работы, имена и названия, или более развернутая информация в виде описания, аргументации, правил, оценочных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суждений.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Классический пример задачи поискового вида чтения - найти номер платформы поезда в расписании поездов на вокзале.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просмотровом чтении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читатель собирает информацию о полезности текста, о том, понадобится ли ему эта информация для использования в дальнейшем, например, какой музей будет интереснее всего посетить. Для этого достаточно познакомиться со структурой текста, прочитать заголовки и подзаголовки, отдельные абзацы.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Этот вид чтения подразумевает поиск конкретных ключевых слов и нахождение по ним той части текста, где содержится необходимая информация. Чтение же всего текста - лишняя трата времени. Поэтому при обучении этому виду чтения также необходимо строгое ограничение времени для выполнения задания.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0347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Полное понимание прочитанного. По-английски это звучит как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reading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detailed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comprehension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reading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detail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В отечественной методике также используется термин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изучающее чтение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Этот вид чтения предполагает полное и точное понимание всех основных и второстепенных фактов, их осмысление и запоминание. Учащийся должен уметь оценить, прокомментировать, пояснить информацию, сделать из прочитанного вывод. Предполагается, что для овладения этим видом чтения учащийся должен уметь догадываться о значении слов по контексту, понимать логические связи в предложении и между частями текста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99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Типичные ошибки экзаменуемых</a:t>
            </a:r>
            <a:r>
              <a:rPr lang="ru-RU" sz="3200" dirty="0"/>
              <a:t/>
            </a:r>
            <a:br>
              <a:rPr lang="ru-RU" sz="32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Год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 годом характер типичных ошибок выпускников практически не изменяется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экзаменуемые неверно заполняют бланк ответов: заносят в него лишние символы или заносят ответ в неправильные позиции; 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неправильно определяют ключевые слова, соответствующие теме текста; 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пренебрегают контекстом и дают ответ на тестовый вопрос, основываясь на значении отдельного слова; 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стараются найти в тексте лексику, использованную в вопросе, не пытаясь подобрать синонимы или синонимичные выражения к словам из текста; 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выбирают ответ в задании В3, основываясь только на структуре или только на содержании изъятой из текста фразы.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66389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86409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Стратегии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Следует приучать учащихся внимательно читать инструкцию к выполнению задания и извлекать из неё максимум информации.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Чтение с пониманием основного содержания не предполагает полного понимания всего текста, поэтому следует приучать учащихся не переводить каждое слово в тексте. Важно учить школьников понимать ключевые слова в тексте, необходимые для понимания основного содержания, и не обращать внимания на слова, от которых не зависит понимание основного содержания.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Если по заданию требуется понять тему отрывка, следует приучать его внимательней читать первый и последний абзацы, где обычно заключена тема или основная идея текста.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Если в задании даются микротексты и требуется понять их тему, то первое и последнее предложения каждого текста больше всего помогут учащимся понять то, что требуется. 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 обучении чтению с извлечением запрашиваемой/необходимой информации следует ограничивать время выполнения заданий.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9668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271864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 выполнении заданий по извлечению запрашиваемой/необходимой информации, необходимо учить школьников концентрировать внимание на поиске только этой информации. Важно уметь отделить запрашиваемую информацию от второстепенной, ненужной при выполнении данного задания. 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Следует обращать внимание учащихся на средства логической связи: союзы и союзные слова, вводные слова, местоимения и т.д.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Если задание требует извлечь необходимую информацию из прочитанного, учите учащихся обращать внимание на вопросительные слова в заданиях.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07979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Чтобы при выполнении задания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множественный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выбор, ученики сознательно давали правильный ответ из 4 предложенных, они должны следовать следующим рекомендациям: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Быстро просмотрите текст, чтобы понять, о чем он.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Прочитайте текст внимательнее, чтобы иметь четкое представление о его содержании.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Постепенно прочитайте все вопросы и продумайте ответы к ним. Постарайтесь ответить на вопросы, не читая предложенные варианты ответа.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Вернитесь к тексту и найдите отрывок в тексте, который подтверждает Ваш ответ.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Выберите один из предложенных вариантов.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Если есть сомнения, проверьте, что другие варианты ответа либо противоречат тексту, либо об этом в тексте не говорится.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5016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При выполнении задания на установление соответствия научите учащихся использовать следующую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стратегию: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Внимательно прочитайте инструкцию, чтобы четко представлять, что и как вы должны делать.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Быстро просмотрите текст, чтобы понять, о чем он.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Прочитайте задания (заголовки, рубрики, утверждения) и определите тему. 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Найдите в тексте (микротекстах) ключевые слова или фразы, выражающие тему, основную мысль.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пытайтесь переводить текст дословно.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паникуйте, если в тексте Вы встретили много незнакомых слов. Ваша задача – понять основную мысль.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Помните, что в задании на установление соответствия – один заголовок, рубрика, утверждение – лишняя.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084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«Лексика-грамматика»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 этом разделе в качестве объектов контроля выделялись языковые знания и навыки:</a:t>
            </a:r>
          </a:p>
          <a:p>
            <a:pPr lvl="0">
              <a:buClr>
                <a:srgbClr val="9C007F"/>
              </a:buClr>
            </a:pPr>
            <a:r>
              <a:rPr lang="ru-RU" dirty="0" smtClean="0">
                <a:solidFill>
                  <a:prstClr val="black"/>
                </a:solidFill>
              </a:rPr>
              <a:t>Распознавание  и употребление в речи основных морфологических форм английского языка и различных грамматических структур ;</a:t>
            </a:r>
            <a:endParaRPr lang="ru-RU" dirty="0">
              <a:solidFill>
                <a:prstClr val="black"/>
              </a:solidFill>
            </a:endParaRPr>
          </a:p>
          <a:p>
            <a:pPr lvl="0">
              <a:buClr>
                <a:srgbClr val="9C007F"/>
              </a:buClr>
            </a:pPr>
            <a:r>
              <a:rPr lang="ru-RU" dirty="0" smtClean="0">
                <a:solidFill>
                  <a:prstClr val="black"/>
                </a:solidFill>
              </a:rPr>
              <a:t>Знание основных способов словообразования и навыки их применения;</a:t>
            </a:r>
          </a:p>
          <a:p>
            <a:pPr lvl="0">
              <a:buClr>
                <a:srgbClr val="9C007F"/>
              </a:buClr>
            </a:pPr>
            <a:r>
              <a:rPr lang="ru-RU" dirty="0" smtClean="0">
                <a:solidFill>
                  <a:prstClr val="black"/>
                </a:solidFill>
              </a:rPr>
              <a:t>Распознавание и употребление в речи изученных лексических единиц( лексическая сочетаемость)</a:t>
            </a:r>
          </a:p>
          <a:p>
            <a:pPr lvl="0">
              <a:buClr>
                <a:srgbClr val="9C007F"/>
              </a:buClr>
            </a:pPr>
            <a:r>
              <a:rPr lang="ru-RU" dirty="0" smtClean="0">
                <a:solidFill>
                  <a:prstClr val="black"/>
                </a:solidFill>
              </a:rPr>
              <a:t>Знание правил орфографии и навыки их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применения;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0323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раздела « Лексика – грамматика» ГИА.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060848"/>
            <a:ext cx="8229600" cy="438912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Задания В4-В12 позволяет оценить 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 языковых умений и навыков учащихся . В задании необходимо восстановить текст с пропусками, заполнив их словами, напечатанными заглавными буквами в конце строк. Слова необходимо изменить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/>
              <a:t>   </a:t>
            </a:r>
            <a:r>
              <a:rPr lang="ru-RU" dirty="0" smtClean="0"/>
              <a:t>так </a:t>
            </a:r>
            <a:r>
              <a:rPr lang="ru-RU" dirty="0" smtClean="0"/>
              <a:t>, чтобы они грамматически соответствовали содержанию текста.</a:t>
            </a:r>
          </a:p>
          <a:p>
            <a:r>
              <a:rPr lang="ru-RU" dirty="0" smtClean="0"/>
              <a:t>Задания В13-В18 проверяют лексико-грамматические навыки учащегося. В заданиях с кратким ответом ученику предлагается преобразовать слова, напечатанные заглавными буквами в конце строк связного текста так, чтобы они грамматически и лексически соответствовали содержанию текста.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06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Характеристика заданий раздела</a:t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«Лексика-грамматика» ЕГЭ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34069533"/>
              </p:ext>
            </p:extLst>
          </p:nvPr>
        </p:nvGraphicFramePr>
        <p:xfrm>
          <a:off x="78828" y="1124744"/>
          <a:ext cx="8964487" cy="53047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9588"/>
                <a:gridCol w="863344"/>
                <a:gridCol w="3045760"/>
                <a:gridCol w="2282832"/>
                <a:gridCol w="1302963"/>
              </a:tblGrid>
              <a:tr h="432379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Задание 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вопросов 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Проверяемые умения 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Тип/жанр текста 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 задания 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</a:tr>
              <a:tr h="2448254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B4-B10 </a:t>
                      </a:r>
                      <a:b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Базовый уровень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Владение видовременными формами глагола, личными и неличными формами глаголов;  формами местоимений; формами степеней сравнения прилагательных и т.д.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Связный отрывок из повествовательного текста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Задание с кратким ответом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</a:tr>
              <a:tr h="720075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B11-B16 </a:t>
                      </a:r>
                      <a:b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Базовый уровень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Владение способами словообразования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Связный отрывок из повествовательного текста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Задание с кратким ответом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</a:tr>
              <a:tr h="1602985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A22-A28 </a:t>
                      </a:r>
                      <a:b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Повышенный уровень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Употребление лексических единиц с учетом сочетаемости слов в соответствии с коммуникативным намерением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Связный отрывок из художественного или публицистического текста</a:t>
                      </a:r>
                      <a:endParaRPr lang="ru-RU" sz="180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Задание с множественным выбором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2588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1412776"/>
            <a:ext cx="4330824" cy="491182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400" b="1" dirty="0" smtClean="0">
                <a:solidFill>
                  <a:srgbClr val="444444"/>
                </a:solidFill>
                <a:latin typeface="Arial Narrow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lang="ru-RU" sz="2400" b="1" dirty="0" smtClean="0">
                <a:solidFill>
                  <a:srgbClr val="44444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</a:t>
            </a:r>
            <a:r>
              <a:rPr lang="ru-RU" sz="2400" b="1" dirty="0">
                <a:solidFill>
                  <a:srgbClr val="444444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решении проблемы повышения качества подготовки учащихся к сдаче экзамена по английскому языку, необходимо активно формировать и развивать умения, составляющие коммуникативную иноязычную компетенцию через четкую систему тренировочных упражнений.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4139952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1576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Типичные ошибки.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Неправильно подобранные </a:t>
            </a:r>
            <a:r>
              <a:rPr lang="ru-RU" dirty="0" err="1" smtClean="0"/>
              <a:t>видо</a:t>
            </a:r>
            <a:r>
              <a:rPr lang="ru-RU" dirty="0" smtClean="0"/>
              <a:t>-временные формы глаголов;</a:t>
            </a:r>
          </a:p>
          <a:p>
            <a:r>
              <a:rPr lang="ru-RU" dirty="0" smtClean="0"/>
              <a:t>Неверное образование пассивных форм;</a:t>
            </a:r>
          </a:p>
          <a:p>
            <a:r>
              <a:rPr lang="ru-RU" dirty="0" smtClean="0"/>
              <a:t>Неправильное использование  форм вспомогательных глаголов  </a:t>
            </a:r>
            <a:r>
              <a:rPr lang="en-US" dirty="0" smtClean="0"/>
              <a:t>to be </a:t>
            </a:r>
            <a:r>
              <a:rPr lang="ru-RU" dirty="0" smtClean="0"/>
              <a:t>и </a:t>
            </a:r>
            <a:r>
              <a:rPr lang="en-US" dirty="0" smtClean="0"/>
              <a:t>to have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 употребление суффиксов </a:t>
            </a:r>
            <a:r>
              <a:rPr lang="en-US" dirty="0" smtClean="0"/>
              <a:t>–</a:t>
            </a:r>
            <a:r>
              <a:rPr lang="en-US" dirty="0" err="1" smtClean="0"/>
              <a:t>er</a:t>
            </a:r>
            <a:r>
              <a:rPr lang="en-US" dirty="0" smtClean="0"/>
              <a:t>, -</a:t>
            </a:r>
            <a:r>
              <a:rPr lang="en-US" dirty="0" err="1" smtClean="0"/>
              <a:t>ly</a:t>
            </a:r>
            <a:r>
              <a:rPr lang="en-US" dirty="0" smtClean="0"/>
              <a:t>, -ness, -</a:t>
            </a:r>
            <a:r>
              <a:rPr lang="en-US" dirty="0" err="1" smtClean="0"/>
              <a:t>ency</a:t>
            </a:r>
            <a:r>
              <a:rPr lang="en-US" dirty="0" smtClean="0"/>
              <a:t>, -ion,-able, </a:t>
            </a:r>
            <a:r>
              <a:rPr lang="ru-RU" dirty="0" smtClean="0"/>
              <a:t>префиксов </a:t>
            </a:r>
            <a:r>
              <a:rPr lang="en-US" dirty="0" smtClean="0"/>
              <a:t>dis- </a:t>
            </a:r>
            <a:r>
              <a:rPr lang="ru-RU" dirty="0" smtClean="0"/>
              <a:t>и</a:t>
            </a:r>
            <a:r>
              <a:rPr lang="en-US" dirty="0" smtClean="0"/>
              <a:t> – in</a:t>
            </a:r>
            <a:r>
              <a:rPr lang="ru-RU" dirty="0" smtClean="0"/>
              <a:t>;</a:t>
            </a:r>
          </a:p>
          <a:p>
            <a:r>
              <a:rPr lang="ru-RU" dirty="0" smtClean="0"/>
              <a:t>Неправильное написание слов;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658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 по подготовке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заданиям базового уровня.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Темы для отработки: </a:t>
            </a:r>
            <a:r>
              <a:rPr lang="ru-RU" dirty="0" err="1" smtClean="0"/>
              <a:t>видо</a:t>
            </a:r>
            <a:r>
              <a:rPr lang="ru-RU" dirty="0" smtClean="0"/>
              <a:t> -временные формы глагола, количественные и порядковые числительные, местоимения , степени сравнения прилагательных.</a:t>
            </a:r>
          </a:p>
          <a:p>
            <a:pPr marL="0" indent="0">
              <a:buNone/>
            </a:pPr>
            <a:r>
              <a:rPr lang="ru-RU" dirty="0" smtClean="0"/>
              <a:t>Прежде чем начать заполнять пропуски , рекомендуйте учащимся прочитать весь рассказ, чтобы понять его основное содержание-подсказка на выбор правильной грамматической формы слова вовсе необязательно может находиться в самом предложении, но и где-нибудь в тексте.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1997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48679"/>
            <a:ext cx="8222776" cy="136019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Заполнение пробелов 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Если это личное местоимение , необходимо определить какая форма тут нужна – в именительном или объектном падеже, притяжательное прилагательное, если следующее слово существительное или притяжательное местоимение, если слово употребляется самостоятельно;</a:t>
            </a:r>
          </a:p>
          <a:p>
            <a:r>
              <a:rPr lang="ru-RU" dirty="0" smtClean="0"/>
              <a:t>Если это глагол, нужно подумать о временной форме – поискать наречия, выражения –индикаторы времени в самом предложении или вернуться к предыдущему и посмотреть в каком времени стоит глагол;</a:t>
            </a:r>
          </a:p>
          <a:p>
            <a:r>
              <a:rPr lang="ru-RU" dirty="0" smtClean="0"/>
              <a:t>Если слово, которое необходимо преобразовать-числительное то, скорее всего, требуется образовать порядковое числительное;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775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91264" cy="115439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Рекомендации по подготовке к заданиям по словообразованию.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Начинаем с повторения и обобщения полученных знаний по теме, выполняем упражнения с обязательным требованием – работа со словарем и записи в тетради по схеме: </a:t>
            </a:r>
            <a:r>
              <a:rPr lang="en-US" dirty="0" smtClean="0"/>
              <a:t>abstract noun – person noun-verb-adjective-adverb</a:t>
            </a:r>
            <a:r>
              <a:rPr lang="ru-RU" dirty="0" smtClean="0"/>
              <a:t>, что позволит лучше запомнить ряды однокоренных слов, значение суффиксов, приставок.</a:t>
            </a:r>
          </a:p>
          <a:p>
            <a:r>
              <a:rPr lang="ru-RU" dirty="0" smtClean="0"/>
              <a:t>Углубление знаний по словообразованию: введение новых правил и закрепление их в упражнениях , представляющих собой связные тексты.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679678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Стратегия выполнения упражнений.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Бегло прочитать , игнорируя пропуски , понять общее содержание и ход повествования;</a:t>
            </a:r>
          </a:p>
          <a:p>
            <a:r>
              <a:rPr lang="ru-RU" dirty="0" smtClean="0"/>
              <a:t>Внимательно прочитать первое предложение с пропуском , обратив особое внимание на то , </a:t>
            </a:r>
            <a:r>
              <a:rPr lang="ru-RU" dirty="0"/>
              <a:t>ч</a:t>
            </a:r>
            <a:r>
              <a:rPr lang="ru-RU" dirty="0" smtClean="0"/>
              <a:t>то стоит до и после пропуска : есть ли предлог до или после , артикль. Это помогает определить какую часть речи требуется образовать;</a:t>
            </a:r>
          </a:p>
          <a:p>
            <a:r>
              <a:rPr lang="ru-RU" dirty="0" smtClean="0"/>
              <a:t>Вспомнить суффиксы , характерные для данной части речи;</a:t>
            </a:r>
          </a:p>
          <a:p>
            <a:r>
              <a:rPr lang="ru-RU" dirty="0" smtClean="0"/>
              <a:t>Не забыть попробовать приставку, если слово не подходит;</a:t>
            </a:r>
          </a:p>
          <a:p>
            <a:r>
              <a:rPr lang="ru-RU" dirty="0" smtClean="0"/>
              <a:t>Проверить , соответствует ли слово грамматически;</a:t>
            </a:r>
          </a:p>
          <a:p>
            <a:r>
              <a:rPr lang="ru-RU" dirty="0" smtClean="0"/>
              <a:t>Прочитать, удостоверившись , что образованное слово</a:t>
            </a:r>
          </a:p>
          <a:p>
            <a:pPr marL="0" indent="0">
              <a:buNone/>
            </a:pPr>
            <a:r>
              <a:rPr lang="ru-RU" dirty="0" smtClean="0"/>
              <a:t>    подходит в каждом случае;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0115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высокого уровня сложности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Темы для отработки: фразовые глаголы, идиомы, устойчивые сочетания, слова близкие по значению или форме, предлоги.</a:t>
            </a:r>
          </a:p>
          <a:p>
            <a:pPr marL="0" indent="0">
              <a:buNone/>
            </a:pPr>
            <a:r>
              <a:rPr lang="ru-RU" dirty="0" smtClean="0"/>
              <a:t>Стратегия выполнения экзаменационных заданий</a:t>
            </a:r>
          </a:p>
          <a:p>
            <a:pPr lvl="0">
              <a:buClr>
                <a:srgbClr val="9C007F"/>
              </a:buClr>
            </a:pPr>
            <a:r>
              <a:rPr lang="ru-RU" dirty="0" smtClean="0">
                <a:solidFill>
                  <a:prstClr val="black"/>
                </a:solidFill>
              </a:rPr>
              <a:t>Прежде необходимо прочитать весь текст. Чтобы понять его основное содержание . Не смотреть на предлагаемые варианты.</a:t>
            </a:r>
          </a:p>
          <a:p>
            <a:pPr lvl="0">
              <a:buClr>
                <a:srgbClr val="9C007F"/>
              </a:buClr>
            </a:pPr>
            <a:r>
              <a:rPr lang="ru-RU" dirty="0" smtClean="0">
                <a:solidFill>
                  <a:prstClr val="black"/>
                </a:solidFill>
              </a:rPr>
              <a:t>Прочитать первое предложение с пропуском и подумать какое слово здесь могло бы быть.</a:t>
            </a:r>
          </a:p>
          <a:p>
            <a:pPr lvl="0">
              <a:buClr>
                <a:srgbClr val="9C007F"/>
              </a:buClr>
            </a:pPr>
            <a:r>
              <a:rPr lang="ru-RU" dirty="0" smtClean="0">
                <a:solidFill>
                  <a:prstClr val="black"/>
                </a:solidFill>
              </a:rPr>
              <a:t>Внимательно изучить окружение пропущенного слова . Выбор может зависеть от предлога, стоящего после пропуска.</a:t>
            </a:r>
            <a:endParaRPr lang="ru-RU" dirty="0">
              <a:solidFill>
                <a:prstClr val="black"/>
              </a:solidFill>
            </a:endParaRPr>
          </a:p>
          <a:p>
            <a:pPr lvl="0">
              <a:buClr>
                <a:srgbClr val="9C007F"/>
              </a:buClr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4673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Письмо</a:t>
            </a:r>
            <a:endParaRPr lang="ru-RU" sz="3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16624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ГИА- 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Задание С1: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личное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письмо базового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уровня</a:t>
            </a:r>
          </a:p>
          <a:p>
            <a:pPr marL="0" indent="0">
              <a:buNone/>
            </a:pP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b="1" dirty="0"/>
              <a:t>Важно!</a:t>
            </a:r>
            <a:r>
              <a:rPr lang="ru-RU" sz="2400" dirty="0"/>
              <a:t> Требования к объему письма - 100-120 слов (считаются все слова, включая предлоги и артикли). Требования к объему нужно соблюсти обязательно. Допустимое отклонение от заданного объёма составляет 10%. Если в работе будет меньше 90 слов, то задание проверке не подлежит и оценивается в 0 баллов. Не стоит описывать лишние подробности, т.к. если вы напишете более 132 слов, то от начала отсчитают 120 слов и будут оценивать только эту часть письма</a:t>
            </a:r>
            <a:r>
              <a:rPr lang="ru-RU" sz="2400" dirty="0" smtClean="0"/>
              <a:t>.(30 минут)</a:t>
            </a:r>
            <a:endParaRPr lang="ru-RU" sz="2400" dirty="0"/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ЕГЭ-задание С1 :личное письмо базового уровня</a:t>
            </a:r>
          </a:p>
          <a:p>
            <a:r>
              <a:rPr lang="ru-RU" b="1" dirty="0"/>
              <a:t>Важно!</a:t>
            </a:r>
            <a:r>
              <a:rPr lang="ru-RU" dirty="0"/>
              <a:t> Требования к объему письма - 100-140 слов (считаются все слова, включая предлоги и артикли). Требования к объему нужно соблюсти обязательно. Допустимое отклонение от заданного объёма составляет 10%. Если в работе будет меньше 90 слов, то задание проверке не подлежит и оценивается в 0 баллов. Не стоит описывать лишние подробности, т.к. если вы напишете более 154 слов, то от начала отсчитают 140 слов и будут оценивать только эту часть письма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 smtClean="0"/>
          </a:p>
          <a:p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Задание С2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:Развернутое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письменное высказывание</a:t>
            </a:r>
            <a:br>
              <a:rPr lang="ru-RU" sz="29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с элементами 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рассуждения</a:t>
            </a:r>
            <a:r>
              <a:rPr lang="ru-RU" sz="2800" dirty="0"/>
              <a:t>(200-250 слов</a:t>
            </a:r>
            <a:r>
              <a:rPr lang="ru-RU" sz="2800" dirty="0" smtClean="0"/>
              <a:t>).</a:t>
            </a:r>
            <a:r>
              <a:rPr lang="ru-RU" sz="2000" dirty="0"/>
              <a:t> </a:t>
            </a:r>
            <a:endParaRPr lang="ru-RU" sz="2000" dirty="0" smtClean="0"/>
          </a:p>
          <a:p>
            <a:pPr marL="0" indent="0">
              <a:buNone/>
            </a:pPr>
            <a:r>
              <a:rPr lang="ru-RU" sz="2900" b="1" dirty="0" smtClean="0">
                <a:latin typeface="+mj-lt"/>
              </a:rPr>
              <a:t>Рекомендуемое </a:t>
            </a:r>
            <a:r>
              <a:rPr lang="ru-RU" sz="2900" b="1" dirty="0">
                <a:latin typeface="+mj-lt"/>
              </a:rPr>
              <a:t>время на </a:t>
            </a:r>
            <a:r>
              <a:rPr lang="ru-RU" sz="2900" b="1" dirty="0" smtClean="0">
                <a:latin typeface="+mj-lt"/>
              </a:rPr>
              <a:t>выполнение этого </a:t>
            </a:r>
            <a:r>
              <a:rPr lang="ru-RU" sz="2900" b="1" dirty="0">
                <a:latin typeface="+mj-lt"/>
              </a:rPr>
              <a:t>раздела работы – 80 минут.</a:t>
            </a:r>
            <a:endParaRPr lang="ru-RU" sz="2900" b="1" dirty="0" smtClean="0">
              <a:latin typeface="+mj-lt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941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Типичные ошибки задания С1 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 numCol="2">
            <a:normAutofit fontScale="62500" lnSpcReduction="2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 наиболее типичным ошибкам при написании личного письма можно отнести: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а) по критерию "решение коммуникативной задачи":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даны развернутые или полные ответы на все три вопроса;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неправильно написано обращение (нарушен стиль);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отсутствует благодарность за полученное письмо или ссылка на предыдущий контакт;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отсутствует завершающая фраза или нарушен стиль ее написания;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отсутствует фраза о надежде на будущий контакт или нарушен стиль ее написания;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поставлены вопросы для получения информации либо даны не все три вопроса;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несоблюдение объема письма (занижение или превышение объема);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б) по критерию "организация текста":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неправильное деление на абзацы;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нарушение логики;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нарушения в использовании лексических средств логической связи;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отсутствие адреса и/или даты;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дан адрес того, кому направлено письмо, а не адрес отправителя;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порядок слов в адресе не соблюден.</a:t>
            </a: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в) по критерию "языковое оформление текста":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нарушения норм языкового оформления текста в области лексики, грамматики, орфографии, пунктуации.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Таким образом, можно говорить о том, что типичные ошибки возникают, когда учащиеся не владеют стратегиями написания личного письма и не учитывают предложенный набор правил, который способствует реализации тех или иных стратегий для эффективного решения коммуникативной задачи.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9117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Стратегии выполнения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здания</a:t>
            </a:r>
            <a:b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"личное письмо" (С1):</a:t>
            </a:r>
            <a:b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 numCol="2">
            <a:normAutofit fontScale="70000" lnSpcReduction="20000"/>
          </a:bodyPr>
          <a:lstStyle/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внимательно прочитать не только инструкции, но и текст-стимул (отрывок из письма друга на английском языке);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 ознакомлении с текстом-стимулом выделить главные вопросы, которые следует раскрыть в ответном письме;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составить разные типы вопросов для запроса информации;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наметить план своего ответного письма;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забыть написать адрес и дату в правом верхнем углу письма;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 вступительной части письма выразить благодарность за полученное письмо и, возможно, извинение, что не сразу написан ответ;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основной части письма ответить на все заданные вопросы и задать необходимые вопросы другу по переписке;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заключительной части письма упомянуть о будущих контактах, написать завершающую фразу, подписать письмо;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проверить: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соответствие содержания своего ответного письма письму-стимулу (поставленным коммуникативным задачам);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правильность организации и логичность текста;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правильность языкового оформления текста.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46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Типичные ошибки при написании задания С2</a:t>
            </a:r>
            <a:b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76664"/>
          </a:xfrm>
        </p:spPr>
        <p:txBody>
          <a:bodyPr numCol="2">
            <a:no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Типичные ошибки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 с точки зрения критерия "решение коммуникативной задачи":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неумение выделить проблему и перефразировать ее;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незнание алгоритма абзаца: тезис-доказательство-вывод;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неумение высказать свою или другую точку зрения;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неумение дать развернутые и весомые аргументы и контраргументы в защиту своей точки зрения, в том числе в нужном количестве;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неумение делать выводы в заключении;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смешение видов сочинений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нарушения в объеме.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Типичные ошибки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 с точки зрения критерия "организация текста":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нарушение логичности и связности текста;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неправильное деление на абзацы;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отсутствие или неправильное использование средств логической связи.</a:t>
            </a:r>
          </a:p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Типичные ошибки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 с точки зрения языковых средств (лексики, грамматики, орфографии и пунктуации):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несоответствие высокому уровню;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однообразность лексики и грамматических структур;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неправильное употребление лексики и грамматических структур в речи;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орфографические ошибки;</a:t>
            </a:r>
          </a:p>
          <a:p>
            <a:pPr lvl="0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неправильное употребление или отсутствие пунктуационных знаков.</a:t>
            </a:r>
          </a:p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197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5194920" cy="561662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b="1" dirty="0" smtClean="0">
                <a:latin typeface="Arial Narrow" pitchFamily="34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то же время, экзамен ( ГИА и ЕГЭ) требует дополнительного знакомства с форматом теста, овладения технологией выполнения тестовых заданий различных типов и умения работать в ограниченных временных рамках и в условиях, характерных для экзамена . Поэтому учитель, работающий в старших классах, должен использовать технологии, позволяющие гармонично сочетать интенсивную учебную деятельность по совершенствованию коммуникативных умений с формированием навыков работы в новом экзаменационном формате.</a:t>
            </a:r>
          </a:p>
          <a:p>
            <a:endParaRPr lang="ru-RU" sz="24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06195"/>
            <a:ext cx="298782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794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Стратегии выполнения здания "письменное высказывание с элементами рассуждения" (С2):</a:t>
            </a:r>
            <a:r>
              <a:rPr lang="ru-RU" sz="2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 numCol="2">
            <a:normAutofit fontScale="55000" lnSpcReduction="20000"/>
          </a:bodyPr>
          <a:lstStyle/>
          <a:p>
            <a:pPr lvl="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строить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высказывание в соответствии с предложенным планом;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начинать введение следует с общего представления темы и предложения, отображающего ее проблемный характер;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 введение перефразировать тему/проблему, данную в задании, не повторяя ее дословно;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основной части сначала высказать свое мнение и аргументировать его, затем представить другие точки зрения и дать аргументацию, почему вы с ними не согласны;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приводя контраргументы, отстаивая свою точку зрения, желательно выражать свое мнение не теми же словами, что раньше, а использовать перифраз, синонимию;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заключительном абзаце (заключении) еще раз указать на проблемный характер темы; показать, что хотя у вас есть свое мнение, вы способны видеть и другие точки зрения; тем не менее, своя кажется вам более убедительной.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 планировании письменного высказывания сначала продумать ключевые фразы каждого абзаца;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делить текст на абзацы, которые отражают логическую и содержательную структуру текста;</a:t>
            </a:r>
          </a:p>
          <a:p>
            <a:pPr lvl="0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абзац должен быть написан соответствующим образом (рекомендуется в первом предложении абзаца выразить его основную мысль и далее ее развивать, подкреплять примерами и аргументами и т. д.);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введение и заключение должны быть приблизительно одинаковы по объему;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основной части должно быть три абзаца, приблизительно одинаковых по размеру;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общий объем основной части не должен быть меньше общего объема введения и заключения;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особое внимание уделять средствам логической связи текста, как внутри предложений, так и между предложениями;</a:t>
            </a:r>
          </a:p>
          <a:p>
            <a:pPr lvl="0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проверить: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 соответствие содержания своего письменного высказывания поставленным коммуникативным задачам; 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правильность организации и логичность текста; 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- правильность языкового оформления текста (лексика, грамматика, орфография и пунктуация).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969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аключение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Итоговая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проверка осуществляется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целью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установления соответствия достигнутого учащимися уровня владения иностранным языком требованиям Государственного образовательного стандарта и примерных программ по предмету. В соответствии с личностной ориентацией образования она, прежде всего, должна быть направлена на выяснение того, что выпускник знает и умеет (а не на поиски пробелов в его подготовке), учитывать индивидуальные особенности школьников, их потребности и возможности 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Поэтому аттестация носит гибкий характер: она ориентирована на проверку достижения выпускниками нижней планки уровня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задаваемой действующим образовательным стандартом по иностранному языку, и одновременно дает возможность выявить достижения более высокого уровня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т.е. дифференцировать их по уровню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Итоговую аттестацию нельзя рассматривать как кратковременный (годовой или полугодовой) процесс, поэтому подготовку к ней необходимо проводить в течение всего периода обучения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этого календарно-тематическое планирование на основе рабочей программы целесообразно составлять на пятилетний период с обязательным указанием тем, требующих их повторения. Следует продумать систему повторения изученного материала не только в пределах одного учебного года.</a:t>
            </a:r>
          </a:p>
        </p:txBody>
      </p:sp>
    </p:spTree>
    <p:extLst>
      <p:ext uri="{BB962C8B-B14F-4D97-AF65-F5344CB8AC3E}">
        <p14:creationId xmlns:p14="http://schemas.microsoft.com/office/powerpoint/2010/main" xmlns="" val="1384519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Спасибо за внимание!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5713" y="2714625"/>
            <a:ext cx="15525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3"/>
            <a:ext cx="770485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768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68760"/>
            <a:ext cx="4176464" cy="532859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Главное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нужно освоить одно важное правило – начать готовиться заблаговременно, так как экзамен очень объемный, в режиме ограниченного времени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экзаменуемый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должен выполнить разнообразные задания.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276872"/>
            <a:ext cx="3168352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413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1124744"/>
            <a:ext cx="4762872" cy="53972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Знакомство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форматом ЕГЭ и ГИА  – это еще одно условие успешной сдачи экзамена. Для того чтобы помочь школе решить эту задачу, Федеральный институт педагогических измерений размещает всю необходимую информацию по ЕГЭ и ГИА  на сайте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www.fipi.ru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Кроме того, каждый год публикуются открытые демонстрационные варианты.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&amp;Fcy;&amp;Icy;&amp;Pcy;&amp;I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309634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6593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Перечень учебных пособий,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разработанных с участием ФИПИ</a:t>
            </a:r>
            <a:endParaRPr lang="ru-RU" sz="36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ЕГЭ-2013. Английский язык: типовые экзаменационные варианты: 10 вариантов / Под ред. М.В. Вербицкой. — М.: Издательство «Национальное образование», 2012. — + CD. — (ЕГЭ-2013. ФИПИ-школе)</a:t>
            </a:r>
          </a:p>
          <a:p>
            <a:pPr lvl="0"/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ЕГЭ-2013. Английский язык: тематические и типовые экзаменационные варианты: 25 вариантов / Под ред. М.В. Вербицкой. — М.: Издательство «Национальное образование», 2012. — + CD. — (ЕГЭ-2013. ФИПИ-школе)</a:t>
            </a:r>
          </a:p>
          <a:p>
            <a:pPr lvl="0"/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ЕГЭ-2013. Английский язык: актив-тренинг : выполнение заданий А, В, С / Под ред. М.В. Вербицкой. — М.: Издательство «Национальное образование», 2012. — (ЕГЭ-2013. ФИПИ-школе)</a:t>
            </a:r>
          </a:p>
          <a:p>
            <a:pPr lvl="0"/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ЕГЭ-2013 Английский язык + </a:t>
            </a: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/ ФИПИ автор-составитель: М.В. Вербицкая– М.: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Астрель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, 2012</a:t>
            </a:r>
          </a:p>
          <a:p>
            <a:pPr lvl="0"/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ГИА-2013 Экзамен в новой форме. Английский язык. 9 класс/ ФИПИ авторы- составители: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Трубанева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Н.Н.,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Бабушис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Е.Е.,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Спичко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Н.А.  - М.: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Астрель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, 2012</a:t>
            </a:r>
          </a:p>
          <a:p>
            <a:endParaRPr lang="ru-RU" sz="31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417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accent3">
                    <a:lumMod val="75000"/>
                  </a:schemeClr>
                </a:solidFill>
              </a:rPr>
              <a:t>Структура ГИА</a:t>
            </a:r>
            <a:endParaRPr lang="ru-RU" sz="6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24008489"/>
              </p:ext>
            </p:extLst>
          </p:nvPr>
        </p:nvGraphicFramePr>
        <p:xfrm>
          <a:off x="457200" y="1484784"/>
          <a:ext cx="8229600" cy="518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46848"/>
                <a:gridCol w="3682752"/>
              </a:tblGrid>
              <a:tr h="1036915">
                <a:tc>
                  <a:txBody>
                    <a:bodyPr/>
                    <a:lstStyle/>
                    <a:p>
                      <a:pPr algn="r"/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Аудирование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минут</a:t>
                      </a:r>
                      <a:endParaRPr lang="ru-RU" sz="28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6915">
                <a:tc>
                  <a:txBody>
                    <a:bodyPr/>
                    <a:lstStyle/>
                    <a:p>
                      <a:pPr algn="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 минут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6915">
                <a:tc>
                  <a:txBody>
                    <a:bodyPr/>
                    <a:lstStyle/>
                    <a:p>
                      <a:pPr algn="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Лексика-</a:t>
                      </a:r>
                    </a:p>
                    <a:p>
                      <a:pPr algn="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грамматика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 минут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6915">
                <a:tc>
                  <a:txBody>
                    <a:bodyPr/>
                    <a:lstStyle/>
                    <a:p>
                      <a:pPr algn="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Письмо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 минут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6915">
                <a:tc>
                  <a:txBody>
                    <a:bodyPr/>
                    <a:lstStyle/>
                    <a:p>
                      <a:pPr algn="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Говорение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 минут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23528" y="2492896"/>
            <a:ext cx="1724178" cy="1050956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1412776"/>
            <a:ext cx="1611314" cy="1066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3543852"/>
            <a:ext cx="1605718" cy="99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355" y="5663870"/>
            <a:ext cx="1611314" cy="1194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20453" y="4539126"/>
            <a:ext cx="1645920" cy="1124744"/>
          </a:xfrm>
          <a:prstGeom prst="roundRect">
            <a:avLst>
              <a:gd name="adj" fmla="val 10000"/>
            </a:avLst>
          </a:pr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189491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Структура ЕГЭ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22097177"/>
              </p:ext>
            </p:extLst>
          </p:nvPr>
        </p:nvGraphicFramePr>
        <p:xfrm>
          <a:off x="457200" y="1196975"/>
          <a:ext cx="8229600" cy="5256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2872"/>
                <a:gridCol w="3466728"/>
              </a:tblGrid>
              <a:tr h="1314090">
                <a:tc>
                  <a:txBody>
                    <a:bodyPr/>
                    <a:lstStyle/>
                    <a:p>
                      <a:pPr algn="r"/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Аудирование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минут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14090">
                <a:tc>
                  <a:txBody>
                    <a:bodyPr/>
                    <a:lstStyle/>
                    <a:p>
                      <a:pPr algn="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Чтение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 минут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14090">
                <a:tc>
                  <a:txBody>
                    <a:bodyPr/>
                    <a:lstStyle/>
                    <a:p>
                      <a:pPr algn="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Лексика-</a:t>
                      </a:r>
                    </a:p>
                    <a:p>
                      <a:pPr algn="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грамматика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 минут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14090">
                <a:tc>
                  <a:txBody>
                    <a:bodyPr/>
                    <a:lstStyle/>
                    <a:p>
                      <a:pPr algn="r"/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Письмо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 минут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1755331" cy="128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323528" y="2492896"/>
            <a:ext cx="1724178" cy="1296144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073" y="3861048"/>
            <a:ext cx="160571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87530" y="5172501"/>
            <a:ext cx="1645920" cy="1352843"/>
          </a:xfrm>
          <a:prstGeom prst="roundRect">
            <a:avLst>
              <a:gd name="adj" fmla="val 10000"/>
            </a:avLst>
          </a:pr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xmlns="" val="163029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1237414d61205ddd53dd8caf65dbd197b76d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3179150</TotalTime>
  <Words>3557</Words>
  <Application>Microsoft Office PowerPoint</Application>
  <PresentationFormat>Экран (4:3)</PresentationFormat>
  <Paragraphs>369</Paragraphs>
  <Slides>42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Поток</vt:lpstr>
      <vt:lpstr>Стратегии  выполнения заданий по аудированию, чтению, письму, лексике-грамматике, говорению на уроках английского языка.         (подготовка  к  ГИА и ЕГЭ)</vt:lpstr>
      <vt:lpstr>Слайд 2</vt:lpstr>
      <vt:lpstr>Слайд 3</vt:lpstr>
      <vt:lpstr>Слайд 4</vt:lpstr>
      <vt:lpstr>Слайд 5</vt:lpstr>
      <vt:lpstr>Слайд 6</vt:lpstr>
      <vt:lpstr>Перечень учебных пособий, разработанных с участием ФИПИ</vt:lpstr>
      <vt:lpstr>Структура ГИА</vt:lpstr>
      <vt:lpstr>Структура ЕГЭ</vt:lpstr>
      <vt:lpstr> Изменений в контрольно-измерительных материалах 2013 г. ГИА  и ЕГЭ по сравнению с 2012 г. нет.</vt:lpstr>
      <vt:lpstr>Слайд 11</vt:lpstr>
      <vt:lpstr>Слайд 12</vt:lpstr>
      <vt:lpstr>Аудирование ГИА</vt:lpstr>
      <vt:lpstr>Аудирование ЕГЭ</vt:lpstr>
      <vt:lpstr>    Типичные ошибки </vt:lpstr>
      <vt:lpstr>Стратегии  Необходимо научить учащихся:</vt:lpstr>
      <vt:lpstr>Чтение  ГИА</vt:lpstr>
      <vt:lpstr>Чтение  ЕГЭ</vt:lpstr>
      <vt:lpstr>Понимание основного содержания прочитанного</vt:lpstr>
      <vt:lpstr>Извлечение необходимой информации.</vt:lpstr>
      <vt:lpstr>Слайд 21</vt:lpstr>
      <vt:lpstr>Типичные ошибки экзаменуемых </vt:lpstr>
      <vt:lpstr>Стратегии</vt:lpstr>
      <vt:lpstr>Слайд 24</vt:lpstr>
      <vt:lpstr>Слайд 25</vt:lpstr>
      <vt:lpstr>Слайд 26</vt:lpstr>
      <vt:lpstr>«Лексика-грамматика»</vt:lpstr>
      <vt:lpstr>Задания раздела « Лексика – грамматика» ГИА.</vt:lpstr>
      <vt:lpstr>Характеристика заданий раздела «Лексика-грамматика» ЕГЭ</vt:lpstr>
      <vt:lpstr>Типичные ошибки.</vt:lpstr>
      <vt:lpstr>Рекомендации по подготовке к заданиям базового уровня.</vt:lpstr>
      <vt:lpstr>Заполнение пробелов </vt:lpstr>
      <vt:lpstr>Рекомендации по подготовке к заданиям по словообразованию.</vt:lpstr>
      <vt:lpstr>Стратегия выполнения упражнений.</vt:lpstr>
      <vt:lpstr>Задания высокого уровня сложности</vt:lpstr>
      <vt:lpstr>Письмо</vt:lpstr>
      <vt:lpstr>Типичные ошибки задания С1 </vt:lpstr>
      <vt:lpstr>Стратегии выполнения здания  "личное письмо" (С1): </vt:lpstr>
      <vt:lpstr>Типичные ошибки при написании задания С2 </vt:lpstr>
      <vt:lpstr>Стратегии выполнения здания "письменное высказывание с элементами рассуждения" (С2): 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Вика</dc:creator>
  <cp:lastModifiedBy>user</cp:lastModifiedBy>
  <cp:revision>203</cp:revision>
  <dcterms:modified xsi:type="dcterms:W3CDTF">2013-04-03T05:58:47Z</dcterms:modified>
</cp:coreProperties>
</file>