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4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C9B2FAD2-3CAC-4D19-AB4C-566E0AF2806A}" type="datetimeFigureOut">
              <a:rPr lang="ru-RU" smtClean="0"/>
              <a:t>02.04.2013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A58DFCEB-DC02-4137-9AB5-B6CC0D5B5361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английского языка МБОУ СОШ№32 Зюзина И.А.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9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Тематическое монологическое высказывание(10-15 фраз – 3 минуты)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Диалог с целью обмена фактической информацией(не  менее 5 реплик – 1,5 минуты)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Диалог с целью обмена с оценочной информацией(не менее 10 реплик – 3 минуты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" pitchFamily="18" charset="0"/>
              </a:rPr>
              <a:t>Виды говорения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31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u="sng" dirty="0" smtClean="0">
                <a:solidFill>
                  <a:schemeClr val="tx1"/>
                </a:solidFill>
              </a:rPr>
              <a:t>1. Инициирование диалога: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Объяснение ситуации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Запрос информации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Выдвижение предложений</a:t>
            </a:r>
          </a:p>
          <a:p>
            <a:pPr>
              <a:buFont typeface="Wingdings" pitchFamily="2" charset="2"/>
              <a:buChar char="§"/>
            </a:pPr>
            <a:r>
              <a:rPr lang="ru-RU" b="1" u="sng" dirty="0" smtClean="0">
                <a:solidFill>
                  <a:schemeClr val="tx1"/>
                </a:solidFill>
              </a:rPr>
              <a:t>2. Развитие диалога: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Ответная реплика(согласие/несогласие, удивление/сожаление, выражение предпочтения)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Реакция на сбой разговора(просьба разъяснить, пояснить)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Вовлечение партнера в разговор(выяснение мнения партнера, выдвижение своих идей)</a:t>
            </a:r>
          </a:p>
          <a:p>
            <a:pPr>
              <a:buFont typeface="Wingdings" pitchFamily="2" charset="2"/>
              <a:buChar char="§"/>
            </a:pPr>
            <a:r>
              <a:rPr lang="ru-RU" b="1" u="sng" dirty="0" smtClean="0">
                <a:solidFill>
                  <a:schemeClr val="tx1"/>
                </a:solidFill>
              </a:rPr>
              <a:t>3. Завершение диалога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Прийти к определенному мнению/согласию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Подвести итоги дискуссии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Выдвинуть основания закончить разговор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768897"/>
          </a:xfrm>
        </p:spPr>
        <p:txBody>
          <a:bodyPr/>
          <a:lstStyle/>
          <a:p>
            <a:r>
              <a:rPr lang="ru-RU" dirty="0" smtClean="0">
                <a:latin typeface="Cambria Math" pitchFamily="18" charset="0"/>
                <a:ea typeface="Cambria Math" pitchFamily="18" charset="0"/>
              </a:rPr>
              <a:t>Стадии диалога</a:t>
            </a:r>
            <a:endParaRPr lang="ru-RU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01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19070"/>
            <a:ext cx="8712967" cy="4806273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тип – учащиеся знают перевод каждого слова в отдельности, но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понимают вопрос, поэтому дают неправильный ответ</a:t>
            </a:r>
          </a:p>
          <a:p>
            <a:pPr marL="45720" indent="0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What’s your flat like? – Yes, I like my flat.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тип – учащиеся невнимательно слушают учителя и делают грамматические ошибки</a:t>
            </a:r>
          </a:p>
          <a:p>
            <a:pPr marL="45720" indent="0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How long have you been studying English? – I study English 5 years.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тип – ответ учащегося не засчитывается, т.к. он недостаточно полный </a:t>
            </a:r>
          </a:p>
          <a:p>
            <a:pPr marL="45720" indent="0"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What’s your school like? – It’s ordinary.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Cambria" pitchFamily="18" charset="0"/>
              </a:rPr>
              <a:t>Типичные ошибки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967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1719070"/>
            <a:ext cx="8465364" cy="4878281"/>
          </a:xfrm>
        </p:spPr>
        <p:txBody>
          <a:bodyPr>
            <a:normAutofit fontScale="25000" lnSpcReduction="20000"/>
          </a:bodyPr>
          <a:lstStyle/>
          <a:p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sz="4400" b="1" dirty="0" smtClean="0">
                <a:latin typeface="Times New Roman"/>
                <a:ea typeface="Calibri"/>
              </a:rPr>
              <a:t> </a:t>
            </a:r>
            <a:br>
              <a:rPr lang="ru-RU" sz="4400" b="1" dirty="0" smtClean="0">
                <a:latin typeface="Times New Roman"/>
                <a:ea typeface="Calibri"/>
              </a:rPr>
            </a:br>
            <a:r>
              <a:rPr lang="ru-RU" sz="8000" dirty="0" smtClean="0">
                <a:latin typeface="Times New Roman"/>
                <a:ea typeface="Calibri"/>
              </a:rPr>
              <a:t>1</a:t>
            </a:r>
            <a:r>
              <a:rPr lang="ru-RU" sz="8000" dirty="0">
                <a:latin typeface="Times New Roman"/>
                <a:ea typeface="Calibri"/>
              </a:rPr>
              <a:t>. </a:t>
            </a:r>
            <a:r>
              <a:rPr lang="ru-RU" sz="8000" b="1" dirty="0">
                <a:latin typeface="Times New Roman"/>
                <a:ea typeface="Calibri"/>
              </a:rPr>
              <a:t>Внимательно прочитайте </a:t>
            </a:r>
            <a:r>
              <a:rPr lang="ru-RU" sz="8000" dirty="0">
                <a:latin typeface="Times New Roman"/>
                <a:ea typeface="Calibri"/>
              </a:rPr>
              <a:t>текст задания </a:t>
            </a:r>
            <a:r>
              <a:rPr lang="ru-RU" sz="8000" dirty="0" smtClean="0">
                <a:latin typeface="Times New Roman"/>
                <a:ea typeface="Calibri"/>
              </a:rPr>
              <a:t>и </a:t>
            </a:r>
            <a:r>
              <a:rPr lang="ru-RU" sz="8000" dirty="0">
                <a:latin typeface="Times New Roman"/>
                <a:ea typeface="Calibri"/>
              </a:rPr>
              <a:t>выясните, в чем заключается предложенное задание.</a:t>
            </a:r>
            <a:br>
              <a:rPr lang="ru-RU" sz="8000" dirty="0">
                <a:latin typeface="Times New Roman"/>
                <a:ea typeface="Calibri"/>
              </a:rPr>
            </a:br>
            <a:r>
              <a:rPr lang="ru-RU" sz="8000" dirty="0">
                <a:latin typeface="Times New Roman"/>
                <a:ea typeface="Calibri"/>
              </a:rPr>
              <a:t/>
            </a:r>
            <a:br>
              <a:rPr lang="ru-RU" sz="8000" dirty="0">
                <a:latin typeface="Times New Roman"/>
                <a:ea typeface="Calibri"/>
              </a:rPr>
            </a:br>
            <a:r>
              <a:rPr lang="ru-RU" sz="8000" dirty="0">
                <a:latin typeface="Times New Roman"/>
                <a:ea typeface="Calibri"/>
              </a:rPr>
              <a:t>2. </a:t>
            </a:r>
            <a:r>
              <a:rPr lang="ru-RU" sz="8000" b="1" dirty="0">
                <a:latin typeface="Times New Roman"/>
                <a:ea typeface="Calibri"/>
              </a:rPr>
              <a:t>Определите тему высказывания</a:t>
            </a:r>
            <a:r>
              <a:rPr lang="ru-RU" sz="8000" dirty="0">
                <a:latin typeface="Times New Roman"/>
                <a:ea typeface="Calibri"/>
              </a:rPr>
              <a:t>. Обратите внимание на то, что ваше высказывание не должно быть воспроизведением изученной в школе темы. Оно должно </a:t>
            </a:r>
            <a:r>
              <a:rPr lang="ru-RU" sz="8000" b="1" dirty="0">
                <a:latin typeface="Times New Roman"/>
                <a:ea typeface="Calibri"/>
              </a:rPr>
              <a:t>раскрывать  предложенные </a:t>
            </a:r>
            <a:r>
              <a:rPr lang="ru-RU" sz="8000" dirty="0">
                <a:latin typeface="Times New Roman"/>
                <a:ea typeface="Calibri"/>
              </a:rPr>
              <a:t>в задании </a:t>
            </a:r>
            <a:r>
              <a:rPr lang="ru-RU" sz="8000" b="1" dirty="0">
                <a:latin typeface="Times New Roman"/>
                <a:ea typeface="Calibri"/>
              </a:rPr>
              <a:t>аспекты</a:t>
            </a:r>
            <a:r>
              <a:rPr lang="ru-RU" sz="8000" dirty="0">
                <a:latin typeface="Times New Roman"/>
                <a:ea typeface="Calibri"/>
              </a:rPr>
              <a:t>.</a:t>
            </a:r>
            <a:br>
              <a:rPr lang="ru-RU" sz="8000" dirty="0">
                <a:latin typeface="Times New Roman"/>
                <a:ea typeface="Calibri"/>
              </a:rPr>
            </a:br>
            <a:r>
              <a:rPr lang="ru-RU" sz="8000" dirty="0">
                <a:latin typeface="Times New Roman"/>
                <a:ea typeface="Calibri"/>
              </a:rPr>
              <a:t/>
            </a:r>
            <a:br>
              <a:rPr lang="ru-RU" sz="8000" dirty="0">
                <a:latin typeface="Times New Roman"/>
                <a:ea typeface="Calibri"/>
              </a:rPr>
            </a:br>
            <a:r>
              <a:rPr lang="ru-RU" sz="8000" dirty="0">
                <a:latin typeface="Times New Roman"/>
                <a:ea typeface="Calibri"/>
              </a:rPr>
              <a:t>3. Продумайте, что вы можете сказать по каждому из аспектов </a:t>
            </a:r>
            <a:r>
              <a:rPr lang="ru-RU" sz="8000" b="1" dirty="0">
                <a:latin typeface="Times New Roman"/>
                <a:ea typeface="Calibri"/>
              </a:rPr>
              <a:t>тремя — четырьмя предложениями</a:t>
            </a:r>
            <a:r>
              <a:rPr lang="ru-RU" sz="8000" dirty="0">
                <a:latin typeface="Times New Roman"/>
                <a:ea typeface="Calibri"/>
              </a:rPr>
              <a:t>. Не следует увеличивать объем высказываний, так как в противном случае вам может не хватить времени на раскрытие одного или более из предложенных аспектов. Ваши высказывания по каждому аспекту должны быть </a:t>
            </a:r>
            <a:r>
              <a:rPr lang="ru-RU" sz="8000" b="1" dirty="0">
                <a:latin typeface="Times New Roman"/>
                <a:ea typeface="Calibri"/>
              </a:rPr>
              <a:t>предельно конкретными</a:t>
            </a:r>
            <a:r>
              <a:rPr lang="ru-RU" sz="8000" dirty="0">
                <a:latin typeface="Times New Roman"/>
                <a:ea typeface="Calibri"/>
              </a:rPr>
              <a:t>, </a:t>
            </a:r>
            <a:r>
              <a:rPr lang="ru-RU" sz="8000" b="1" dirty="0">
                <a:latin typeface="Times New Roman"/>
                <a:ea typeface="Calibri"/>
              </a:rPr>
              <a:t>соответствующими данной формулировке</a:t>
            </a:r>
            <a:r>
              <a:rPr lang="ru-RU" sz="8000" dirty="0">
                <a:latin typeface="Times New Roman"/>
                <a:ea typeface="Calibri"/>
              </a:rPr>
              <a:t>. Продумайте, как распределить время между  высказываниями по всем пунктам задания.</a:t>
            </a:r>
            <a:br>
              <a:rPr lang="ru-RU" sz="8000" dirty="0">
                <a:latin typeface="Times New Roman"/>
                <a:ea typeface="Calibri"/>
              </a:rPr>
            </a:br>
            <a:r>
              <a:rPr lang="ru-RU" sz="8000" dirty="0">
                <a:latin typeface="Times New Roman"/>
                <a:ea typeface="Calibri"/>
              </a:rPr>
              <a:t/>
            </a:r>
            <a:br>
              <a:rPr lang="ru-RU" sz="8000" dirty="0">
                <a:latin typeface="Times New Roman"/>
                <a:ea typeface="Calibri"/>
              </a:rPr>
            </a:br>
            <a:endParaRPr lang="ru-RU" sz="8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sz="2000" dirty="0"/>
              <a:t>Рекомендации по выполнению заданий части С2 </a:t>
            </a:r>
            <a:br>
              <a:rPr lang="ru-RU" sz="2000" dirty="0"/>
            </a:br>
            <a:r>
              <a:rPr lang="ru-RU" sz="2000" dirty="0"/>
              <a:t>(монологическое высказывание):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18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719070"/>
            <a:ext cx="8640959" cy="487828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4. </a:t>
            </a:r>
            <a:r>
              <a:rPr lang="ru-RU" b="1" dirty="0"/>
              <a:t>Напишите  план </a:t>
            </a:r>
            <a:r>
              <a:rPr lang="ru-RU" dirty="0"/>
              <a:t>логично построенного высказывания, осветив все пункты задания.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5. </a:t>
            </a:r>
            <a:r>
              <a:rPr lang="ru-RU" b="1" dirty="0"/>
              <a:t>Выпишите отдельные фразы</a:t>
            </a:r>
            <a:r>
              <a:rPr lang="ru-RU" dirty="0"/>
              <a:t>, которые вы обязательно хотите употребить в речи.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6. Обратите внимание на то, что вы должны говорить в </a:t>
            </a:r>
            <a:r>
              <a:rPr lang="ru-RU" b="1" dirty="0"/>
              <a:t>течение 2—3 минут, </a:t>
            </a:r>
            <a:r>
              <a:rPr lang="ru-RU" dirty="0"/>
              <a:t>а затем экзаменатор-собеседник задаст вам один или два вопроса, связанные с темой вашего высказывания.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7. Внимательно слушайте эти вопросы и старайтесь давать как можно </a:t>
            </a:r>
            <a:r>
              <a:rPr lang="ru-RU" b="1" dirty="0"/>
              <a:t>более развернутые</a:t>
            </a:r>
            <a:r>
              <a:rPr lang="ru-RU" dirty="0"/>
              <a:t> ответы. Если вы что-то не поняли в вопросе, обязательно попросите повторить его или пояснить то, что вам было непонятно; баллы за это не снижаются, а наоборот, это является плюсом в вашем ответе, так как вы смогли продемонстрировать умение восстановить беседу в случае сбоя. Если же вам что-то будет непонятно в вопросах экзаменатора-собеседника и вы не постараетесь выйти из этой ситуации, то это может привести к снижению баллов при оценке вашего ответа.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902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  <a:p>
            <a:r>
              <a:rPr lang="ru-RU" sz="3200" dirty="0">
                <a:solidFill>
                  <a:schemeClr val="tx1"/>
                </a:solidFill>
              </a:rPr>
              <a:t>1. Объясните своему собеседнику, что надо сделать и почему (на базе задания).</a:t>
            </a: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2. Выберите один из предложенных вариантов в задании и предложите его собеседнику.</a:t>
            </a: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3. Объясните, почему он подходит, представив 1 аргумент.</a:t>
            </a:r>
          </a:p>
          <a:p>
            <a:endParaRPr lang="ru-RU" sz="3200" dirty="0">
              <a:solidFill>
                <a:schemeClr val="tx1"/>
              </a:solidFill>
            </a:endParaRPr>
          </a:p>
          <a:p>
            <a:r>
              <a:rPr lang="ru-RU" sz="3200" dirty="0">
                <a:solidFill>
                  <a:schemeClr val="tx1"/>
                </a:solidFill>
              </a:rPr>
              <a:t>4. Спросите, что думает ваш собеседник об этом предложении.</a:t>
            </a:r>
          </a:p>
          <a:p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/>
              <a:t>Рекомендации по выполнению заданий части С3 </a:t>
            </a:r>
            <a:br>
              <a:rPr lang="ru-RU" sz="2000" dirty="0"/>
            </a:br>
            <a:r>
              <a:rPr lang="ru-RU" sz="2000" dirty="0"/>
              <a:t>(диалогическое высказывание):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5957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700808"/>
            <a:ext cx="81931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5</a:t>
            </a:r>
            <a:r>
              <a:rPr lang="ru-RU" sz="2400" dirty="0"/>
              <a:t>. Продолжайте отстаивать своё мнение, представив ещё один аргумент (или 2 аргумента) в пользу своего мнения.</a:t>
            </a:r>
          </a:p>
          <a:p>
            <a:endParaRPr lang="ru-RU" sz="2400" dirty="0"/>
          </a:p>
          <a:p>
            <a:r>
              <a:rPr lang="ru-RU" sz="2400" dirty="0"/>
              <a:t>6. Предложите рассмотреть другой вариант, далее действуйте по предыдущей схеме.</a:t>
            </a:r>
          </a:p>
          <a:p>
            <a:endParaRPr lang="ru-RU" sz="2400" dirty="0"/>
          </a:p>
          <a:p>
            <a:r>
              <a:rPr lang="ru-RU" sz="2400" dirty="0"/>
              <a:t>7. Спросите, что может предложить ваш собеседник.</a:t>
            </a:r>
          </a:p>
          <a:p>
            <a:endParaRPr lang="ru-RU" sz="2400" dirty="0"/>
          </a:p>
          <a:p>
            <a:r>
              <a:rPr lang="ru-RU" sz="2400" dirty="0"/>
              <a:t>8. Вежливо не согласитесь с предложением собеседника.</a:t>
            </a:r>
          </a:p>
          <a:p>
            <a:endParaRPr lang="ru-RU" sz="2400" dirty="0"/>
          </a:p>
          <a:p>
            <a:r>
              <a:rPr lang="ru-RU" sz="2400" dirty="0"/>
              <a:t>9. После обсуждения всех вариантов предложите своё решение и придите к единому мнению.</a:t>
            </a:r>
          </a:p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5354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81</TotalTime>
  <Words>322</Words>
  <Application>Microsoft Office PowerPoint</Application>
  <PresentationFormat>Экран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Сетка</vt:lpstr>
      <vt:lpstr>говорение</vt:lpstr>
      <vt:lpstr>Виды говорения</vt:lpstr>
      <vt:lpstr>Стадии диалога</vt:lpstr>
      <vt:lpstr>Типичные ошибки</vt:lpstr>
      <vt:lpstr> Рекомендации по выполнению заданий части С2  (монологическое высказывание): </vt:lpstr>
      <vt:lpstr>Презентация PowerPoint</vt:lpstr>
      <vt:lpstr>Рекомендации по выполнению заданий части С3  (диалогическое высказывание):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говорение</dc:title>
  <dc:creator>Maxibonino</dc:creator>
  <cp:lastModifiedBy>Maxibonino</cp:lastModifiedBy>
  <cp:revision>10</cp:revision>
  <dcterms:created xsi:type="dcterms:W3CDTF">2013-03-31T13:44:22Z</dcterms:created>
  <dcterms:modified xsi:type="dcterms:W3CDTF">2013-04-02T17:16:58Z</dcterms:modified>
</cp:coreProperties>
</file>