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20"/>
  </p:notesMasterIdLst>
  <p:sldIdLst>
    <p:sldId id="256"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6" r:id="rId19"/>
  </p:sldIdLst>
  <p:sldSz cx="9144000" cy="6858000" type="screen4x3"/>
  <p:notesSz cx="6858000" cy="9144000"/>
  <p:custDataLst>
    <p:tags r:id="rId21"/>
  </p:custDataLst>
  <p:defaultTextStyle>
    <a:defPPr>
      <a:defRPr lang="ru-RU"/>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0" d="100"/>
          <a:sy n="60" d="100"/>
        </p:scale>
        <p:origin x="-70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B7A5C1-E54D-4CDC-8060-BAC57ACA9674}" type="datetimeFigureOut">
              <a:rPr lang="ru-RU" smtClean="0"/>
              <a:t>14.02.2013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45B543-C744-4A6C-92EA-CCAEA3AAE39A}"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18</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0245B543-C744-4A6C-92EA-CCAEA3AAE39A}" type="slidenum">
              <a:rPr lang="ru-RU" smtClean="0"/>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7" name="Freeform 18"/>
            <p:cNvSpPr>
              <a:spLocks/>
            </p:cNvSpPr>
            <p:nvPr/>
          </p:nvSpPr>
          <p:spPr bwMode="hidden">
            <a:xfrm>
              <a:off x="-308538" y="4319027"/>
              <a:ext cx="8280254" cy="1208092"/>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8" name="Freeform 22"/>
            <p:cNvSpPr>
              <a:spLocks/>
            </p:cNvSpPr>
            <p:nvPr/>
          </p:nvSpPr>
          <p:spPr bwMode="hidden">
            <a:xfrm>
              <a:off x="4014" y="4334834"/>
              <a:ext cx="8164231" cy="110196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9" name="Freeform 26"/>
            <p:cNvSpPr>
              <a:spLocks/>
            </p:cNvSpPr>
            <p:nvPr/>
          </p:nvSpPr>
          <p:spPr bwMode="hidden">
            <a:xfrm>
              <a:off x="4157164" y="4316769"/>
              <a:ext cx="4939265" cy="925827"/>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E1E73B9B-35A3-4C9A-9A56-BF6E9CF77D86}" type="slidenum">
              <a:rPr lang="ru-RU"/>
              <a:pPr>
                <a:defRPr/>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2A299693-9A49-441E-9DB9-C3AB90A4CAF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7" name="Freeform 18"/>
            <p:cNvSpPr>
              <a:spLocks/>
            </p:cNvSpPr>
            <p:nvPr/>
          </p:nvSpPr>
          <p:spPr bwMode="hidden">
            <a:xfrm>
              <a:off x="-308538" y="4318998"/>
              <a:ext cx="8280254" cy="1208906"/>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8" name="Freeform 22"/>
            <p:cNvSpPr>
              <a:spLocks/>
            </p:cNvSpPr>
            <p:nvPr/>
          </p:nvSpPr>
          <p:spPr bwMode="hidden">
            <a:xfrm>
              <a:off x="4014" y="4334786"/>
              <a:ext cx="8164231" cy="1102902"/>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9" name="Freeform 26"/>
            <p:cNvSpPr>
              <a:spLocks/>
            </p:cNvSpPr>
            <p:nvPr/>
          </p:nvSpPr>
          <p:spPr bwMode="hidden">
            <a:xfrm>
              <a:off x="4157164" y="4316742"/>
              <a:ext cx="4939265" cy="926979"/>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10" name="Freeform 19"/>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3BF10399-BB06-4795-AB25-AB1EF4F6AA67}"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Заголовок, текст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иаграмма 3"/>
          <p:cNvSpPr>
            <a:spLocks noGrp="1"/>
          </p:cNvSpPr>
          <p:nvPr>
            <p:ph type="chart" sz="half" idx="2"/>
          </p:nvPr>
        </p:nvSpPr>
        <p:spPr>
          <a:xfrm>
            <a:off x="4648200" y="1600200"/>
            <a:ext cx="4038600" cy="4525963"/>
          </a:xfrm>
        </p:spPr>
        <p:txBody>
          <a:bodyPr rtlCol="0">
            <a:normAutofit/>
          </a:bodyPr>
          <a:lstStyle/>
          <a:p>
            <a:pPr lvl="0"/>
            <a:endParaRPr lang="ru-RU" noProof="0"/>
          </a:p>
        </p:txBody>
      </p:sp>
      <p:sp>
        <p:nvSpPr>
          <p:cNvPr id="5" name="Дата 4"/>
          <p:cNvSpPr>
            <a:spLocks noGrp="1"/>
          </p:cNvSpPr>
          <p:nvPr>
            <p:ph type="dt" sz="half" idx="10"/>
          </p:nvPr>
        </p:nvSpPr>
        <p:spPr>
          <a:xfrm>
            <a:off x="457200" y="6251575"/>
            <a:ext cx="2133600" cy="476250"/>
          </a:xfrm>
        </p:spPr>
        <p:txBody>
          <a:bodyPr/>
          <a:lstStyle>
            <a:lvl1pPr>
              <a:defRPr/>
            </a:lvl1pPr>
          </a:lstStyle>
          <a:p>
            <a:pPr>
              <a:defRPr/>
            </a:pPr>
            <a:endParaRPr lang="ru-RU"/>
          </a:p>
        </p:txBody>
      </p:sp>
      <p:sp>
        <p:nvSpPr>
          <p:cNvPr id="6" name="Номер слайда 5"/>
          <p:cNvSpPr>
            <a:spLocks noGrp="1"/>
          </p:cNvSpPr>
          <p:nvPr>
            <p:ph type="sldNum" sz="quarter" idx="11"/>
          </p:nvPr>
        </p:nvSpPr>
        <p:spPr>
          <a:xfrm>
            <a:off x="6553200" y="6248400"/>
            <a:ext cx="2133600" cy="476250"/>
          </a:xfrm>
        </p:spPr>
        <p:txBody>
          <a:bodyPr/>
          <a:lstStyle>
            <a:lvl1pPr>
              <a:defRPr/>
            </a:lvl1pPr>
          </a:lstStyle>
          <a:p>
            <a:pPr>
              <a:defRPr/>
            </a:pPr>
            <a:fld id="{C18CE40B-AA3D-4906-86EB-3ED44BE5FDC2}" type="slidenum">
              <a:rPr lang="ru-RU"/>
              <a:pPr>
                <a:defRPr/>
              </a:pPr>
              <a:t>‹#›</a:t>
            </a:fld>
            <a:endParaRPr lang="ru-RU"/>
          </a:p>
        </p:txBody>
      </p:sp>
      <p:sp>
        <p:nvSpPr>
          <p:cNvPr id="7" name="Нижний колонтитул 6"/>
          <p:cNvSpPr>
            <a:spLocks noGrp="1"/>
          </p:cNvSpPr>
          <p:nvPr>
            <p:ph type="ftr" sz="quarter" idx="12"/>
          </p:nvPr>
        </p:nvSpPr>
        <p:spPr>
          <a:xfrm>
            <a:off x="3124200" y="6248400"/>
            <a:ext cx="2895600" cy="476250"/>
          </a:xfrm>
        </p:spPr>
        <p:txBody>
          <a:bodyPr/>
          <a:lstStyle>
            <a:lvl1pPr>
              <a:defRPr/>
            </a:lvl1pPr>
          </a:lstStyle>
          <a:p>
            <a:pPr>
              <a:defRPr/>
            </a:pPr>
            <a:endParaRPr lang="ru-RU"/>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25963"/>
          </a:xfrm>
        </p:spPr>
        <p:txBody>
          <a:bodyPr rtlCol="0">
            <a:normAutofit/>
          </a:bodyPr>
          <a:lstStyle/>
          <a:p>
            <a:pPr lvl="0"/>
            <a:endParaRPr lang="ru-RU" noProof="0"/>
          </a:p>
        </p:txBody>
      </p:sp>
      <p:sp>
        <p:nvSpPr>
          <p:cNvPr id="4" name="Дата 3"/>
          <p:cNvSpPr>
            <a:spLocks noGrp="1"/>
          </p:cNvSpPr>
          <p:nvPr>
            <p:ph type="dt" sz="half" idx="10"/>
          </p:nvPr>
        </p:nvSpPr>
        <p:spPr>
          <a:xfrm>
            <a:off x="457200" y="6251575"/>
            <a:ext cx="2133600" cy="47625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76250"/>
          </a:xfrm>
        </p:spPr>
        <p:txBody>
          <a:bodyPr/>
          <a:lstStyle>
            <a:lvl1pPr>
              <a:defRPr/>
            </a:lvl1pPr>
          </a:lstStyle>
          <a:p>
            <a:pPr>
              <a:defRPr/>
            </a:pPr>
            <a:fld id="{1D938C40-0C9F-4679-AF49-FF08BD4606D9}" type="slidenum">
              <a:rPr lang="ru-RU"/>
              <a:pPr>
                <a:defRPr/>
              </a:pPr>
              <a:t>‹#›</a:t>
            </a:fld>
            <a:endParaRPr lang="ru-RU"/>
          </a:p>
        </p:txBody>
      </p:sp>
      <p:sp>
        <p:nvSpPr>
          <p:cNvPr id="6" name="Нижний колонтитул 5"/>
          <p:cNvSpPr>
            <a:spLocks noGrp="1"/>
          </p:cNvSpPr>
          <p:nvPr>
            <p:ph type="ftr" sz="quarter" idx="12"/>
          </p:nvPr>
        </p:nvSpPr>
        <p:spPr>
          <a:xfrm>
            <a:off x="3124200" y="6248400"/>
            <a:ext cx="2895600" cy="476250"/>
          </a:xfrm>
        </p:spPr>
        <p:txBody>
          <a:bodyPr/>
          <a:lstStyle>
            <a:lvl1pPr>
              <a:defRPr/>
            </a:lvl1pPr>
          </a:lstStyle>
          <a:p>
            <a:pPr>
              <a:defRPr/>
            </a:pPr>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DAD82028-0D35-4634-A8B9-7A556E8DEECD}" type="slidenum">
              <a:rPr lang="ru-RU"/>
              <a:pPr>
                <a:defRPr/>
              </a:pPr>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endParaRPr lang="ru-RU"/>
          </a:p>
        </p:txBody>
      </p:sp>
      <p:sp>
        <p:nvSpPr>
          <p:cNvPr id="11" name="Footer Placeholder 4"/>
          <p:cNvSpPr>
            <a:spLocks noGrp="1"/>
          </p:cNvSpPr>
          <p:nvPr>
            <p:ph type="ftr" sz="quarter" idx="11"/>
          </p:nvPr>
        </p:nvSpPr>
        <p:spPr/>
        <p:txBody>
          <a:bodyPr/>
          <a:lstStyle>
            <a:lvl1pPr>
              <a:defRPr/>
            </a:lvl1pPr>
          </a:lstStyle>
          <a:p>
            <a:pPr>
              <a:defRPr/>
            </a:pPr>
            <a:endParaRPr lang="ru-RU"/>
          </a:p>
        </p:txBody>
      </p:sp>
      <p:sp>
        <p:nvSpPr>
          <p:cNvPr id="12" name="Slide Number Placeholder 5"/>
          <p:cNvSpPr>
            <a:spLocks noGrp="1"/>
          </p:cNvSpPr>
          <p:nvPr>
            <p:ph type="sldNum" sz="quarter" idx="12"/>
          </p:nvPr>
        </p:nvSpPr>
        <p:spPr/>
        <p:txBody>
          <a:bodyPr/>
          <a:lstStyle>
            <a:lvl1pPr>
              <a:defRPr/>
            </a:lvl1pPr>
          </a:lstStyle>
          <a:p>
            <a:pPr>
              <a:defRPr/>
            </a:pPr>
            <a:fld id="{63028CD5-4671-40A7-BE27-3A14090CD241}"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A92C226D-127F-4E25-B053-8031716AB52D}"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6B55840C-A054-4E76-81F0-4C67AF3B9DE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DCBAADAD-42C8-44CE-95B8-B969EED7B30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5" name="Freeform 18"/>
            <p:cNvSpPr>
              <a:spLocks/>
            </p:cNvSpPr>
            <p:nvPr/>
          </p:nvSpPr>
          <p:spPr bwMode="hidden">
            <a:xfrm>
              <a:off x="-308667" y="4319028"/>
              <a:ext cx="8279020" cy="1208091"/>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6" name="Freeform 22"/>
            <p:cNvSpPr>
              <a:spLocks/>
            </p:cNvSpPr>
            <p:nvPr/>
          </p:nvSpPr>
          <p:spPr bwMode="hidden">
            <a:xfrm>
              <a:off x="4286" y="4334834"/>
              <a:ext cx="8165219" cy="110196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7" name="Freeform 26"/>
            <p:cNvSpPr>
              <a:spLocks/>
            </p:cNvSpPr>
            <p:nvPr/>
          </p:nvSpPr>
          <p:spPr bwMode="hidden">
            <a:xfrm>
              <a:off x="4155651" y="4316769"/>
              <a:ext cx="4940859" cy="925827"/>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8"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9" name="Date Placeholder 1"/>
          <p:cNvSpPr>
            <a:spLocks noGrp="1"/>
          </p:cNvSpPr>
          <p:nvPr>
            <p:ph type="dt" sz="half" idx="10"/>
          </p:nvPr>
        </p:nvSpPr>
        <p:spPr/>
        <p:txBody>
          <a:bodyPr/>
          <a:lstStyle>
            <a:lvl1pPr>
              <a:defRPr/>
            </a:lvl1pPr>
          </a:lstStyle>
          <a:p>
            <a:pPr>
              <a:defRPr/>
            </a:pPr>
            <a:endParaRPr lang="ru-RU"/>
          </a:p>
        </p:txBody>
      </p:sp>
      <p:sp>
        <p:nvSpPr>
          <p:cNvPr id="10" name="Footer Placeholder 2"/>
          <p:cNvSpPr>
            <a:spLocks noGrp="1"/>
          </p:cNvSpPr>
          <p:nvPr>
            <p:ph type="ftr" sz="quarter" idx="11"/>
          </p:nvPr>
        </p:nvSpPr>
        <p:spPr/>
        <p:txBody>
          <a:bodyPr/>
          <a:lstStyle>
            <a:lvl1pPr>
              <a:defRPr/>
            </a:lvl1pPr>
          </a:lstStyle>
          <a:p>
            <a:pPr>
              <a:defRPr/>
            </a:pPr>
            <a:endParaRPr lang="ru-RU"/>
          </a:p>
        </p:txBody>
      </p:sp>
      <p:sp>
        <p:nvSpPr>
          <p:cNvPr id="11" name="Slide Number Placeholder 3"/>
          <p:cNvSpPr>
            <a:spLocks noGrp="1"/>
          </p:cNvSpPr>
          <p:nvPr>
            <p:ph type="sldNum" sz="quarter" idx="12"/>
          </p:nvPr>
        </p:nvSpPr>
        <p:spPr/>
        <p:txBody>
          <a:bodyPr/>
          <a:lstStyle>
            <a:lvl1pPr>
              <a:defRPr/>
            </a:lvl1pPr>
          </a:lstStyle>
          <a:p>
            <a:pPr>
              <a:defRPr/>
            </a:pPr>
            <a:fld id="{A310DB79-8CC8-4494-A240-3E3FEC3ACDEF}" type="slidenum">
              <a:rPr lang="ru-RU"/>
              <a:pPr>
                <a:defRPr/>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8" name="Freeform 18"/>
            <p:cNvSpPr>
              <a:spLocks/>
            </p:cNvSpPr>
            <p:nvPr/>
          </p:nvSpPr>
          <p:spPr bwMode="hidden">
            <a:xfrm>
              <a:off x="-308538" y="4318998"/>
              <a:ext cx="8280254" cy="1208906"/>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9" name="Freeform 22"/>
            <p:cNvSpPr>
              <a:spLocks/>
            </p:cNvSpPr>
            <p:nvPr/>
          </p:nvSpPr>
          <p:spPr bwMode="hidden">
            <a:xfrm>
              <a:off x="4014" y="4334786"/>
              <a:ext cx="8164231" cy="1102902"/>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10" name="Freeform 26"/>
            <p:cNvSpPr>
              <a:spLocks/>
            </p:cNvSpPr>
            <p:nvPr/>
          </p:nvSpPr>
          <p:spPr bwMode="hidden">
            <a:xfrm>
              <a:off x="4157164" y="4316742"/>
              <a:ext cx="4939265" cy="926979"/>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11" name="Freeform 28"/>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807D9A8A-C6F1-410E-9D35-EA15D333AB1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8" name="Freeform 18"/>
            <p:cNvSpPr>
              <a:spLocks/>
            </p:cNvSpPr>
            <p:nvPr/>
          </p:nvSpPr>
          <p:spPr bwMode="hidden">
            <a:xfrm>
              <a:off x="-308538" y="4319027"/>
              <a:ext cx="8280254" cy="1208092"/>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9" name="Freeform 22"/>
            <p:cNvSpPr>
              <a:spLocks/>
            </p:cNvSpPr>
            <p:nvPr/>
          </p:nvSpPr>
          <p:spPr bwMode="hidden">
            <a:xfrm>
              <a:off x="4014" y="4334834"/>
              <a:ext cx="8164231" cy="110196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10" name="Freeform 26"/>
            <p:cNvSpPr>
              <a:spLocks/>
            </p:cNvSpPr>
            <p:nvPr/>
          </p:nvSpPr>
          <p:spPr bwMode="hidden">
            <a:xfrm>
              <a:off x="4157164" y="4316769"/>
              <a:ext cx="4939265" cy="925827"/>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11"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72167519-2BCE-49EA-B694-1FB93DDD2B7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123" name="Group 15"/>
          <p:cNvGrpSpPr>
            <a:grpSpLocks noChangeAspect="1"/>
          </p:cNvGrpSpPr>
          <p:nvPr/>
        </p:nvGrpSpPr>
        <p:grpSpPr bwMode="auto">
          <a:xfrm>
            <a:off x="211138" y="1679575"/>
            <a:ext cx="8723312" cy="1330325"/>
            <a:chOff x="-3905251" y="4294188"/>
            <a:chExt cx="13027839" cy="1892300"/>
          </a:xfrm>
        </p:grpSpPr>
        <p:sp>
          <p:nvSpPr>
            <p:cNvPr id="1033" name="Freeform 14"/>
            <p:cNvSpPr>
              <a:spLocks/>
            </p:cNvSpPr>
            <p:nvPr/>
          </p:nvSpPr>
          <p:spPr bwMode="hidden">
            <a:xfrm>
              <a:off x="4810006" y="4499677"/>
              <a:ext cx="4295986" cy="1016152"/>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pPr>
                <a:defRPr/>
              </a:pPr>
              <a:endParaRPr lang="ru-RU"/>
            </a:p>
          </p:txBody>
        </p:sp>
        <p:sp>
          <p:nvSpPr>
            <p:cNvPr id="1034" name="Freeform 18"/>
            <p:cNvSpPr>
              <a:spLocks/>
            </p:cNvSpPr>
            <p:nvPr/>
          </p:nvSpPr>
          <p:spPr bwMode="hidden">
            <a:xfrm>
              <a:off x="-308667" y="4319028"/>
              <a:ext cx="8279020" cy="1208091"/>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pPr>
                <a:defRPr/>
              </a:pPr>
              <a:endParaRPr lang="ru-RU"/>
            </a:p>
          </p:txBody>
        </p:sp>
        <p:sp>
          <p:nvSpPr>
            <p:cNvPr id="1035" name="Freeform 22"/>
            <p:cNvSpPr>
              <a:spLocks/>
            </p:cNvSpPr>
            <p:nvPr/>
          </p:nvSpPr>
          <p:spPr bwMode="hidden">
            <a:xfrm>
              <a:off x="4286" y="4334834"/>
              <a:ext cx="8165219" cy="110196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ru-RU"/>
            </a:p>
          </p:txBody>
        </p:sp>
        <p:sp>
          <p:nvSpPr>
            <p:cNvPr id="1036" name="Freeform 26"/>
            <p:cNvSpPr>
              <a:spLocks/>
            </p:cNvSpPr>
            <p:nvPr/>
          </p:nvSpPr>
          <p:spPr bwMode="hidden">
            <a:xfrm>
              <a:off x="4155651" y="4316769"/>
              <a:ext cx="4940859" cy="925827"/>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ru-RU"/>
            </a:p>
          </p:txBody>
        </p:sp>
        <p:sp useBgFill="1">
          <p:nvSpPr>
            <p:cNvPr id="1037"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pPr>
                <a:defRPr/>
              </a:pPr>
              <a:endParaRPr lang="ru-RU"/>
            </a:p>
          </p:txBody>
        </p:sp>
      </p:grpSp>
      <p:sp>
        <p:nvSpPr>
          <p:cNvPr id="5124"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chemeClr val="tx2"/>
                </a:solidFill>
              </a:defRPr>
            </a:lvl1pPr>
          </a:lstStyle>
          <a:p>
            <a:pPr>
              <a:defRPr/>
            </a:pPr>
            <a:endParaRPr lang="ru-RU"/>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chemeClr val="tx2"/>
                </a:solidFill>
              </a:defRPr>
            </a:lvl1pPr>
          </a:lstStyle>
          <a:p>
            <a:pPr>
              <a:defRPr/>
            </a:pPr>
            <a:endParaRPr lang="ru-RU"/>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chemeClr val="tx2"/>
                </a:solidFill>
              </a:defRPr>
            </a:lvl1pPr>
          </a:lstStyle>
          <a:p>
            <a:pPr>
              <a:defRPr/>
            </a:pPr>
            <a:fld id="{0FC3CFAA-1DCB-4576-AC9D-53100BD62A18}" type="slidenum">
              <a:rPr lang="ru-RU"/>
              <a:pPr>
                <a:defRPr/>
              </a:pPr>
              <a:t>‹#›</a:t>
            </a:fld>
            <a:endParaRPr lang="ru-RU"/>
          </a:p>
        </p:txBody>
      </p:sp>
      <p:sp>
        <p:nvSpPr>
          <p:cNvPr id="5128"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846" r:id="rId1"/>
    <p:sldLayoutId id="2147483841" r:id="rId2"/>
    <p:sldLayoutId id="2147483847" r:id="rId3"/>
    <p:sldLayoutId id="2147483842" r:id="rId4"/>
    <p:sldLayoutId id="2147483843" r:id="rId5"/>
    <p:sldLayoutId id="2147483844" r:id="rId6"/>
    <p:sldLayoutId id="2147483848" r:id="rId7"/>
    <p:sldLayoutId id="2147483849" r:id="rId8"/>
    <p:sldLayoutId id="2147483850" r:id="rId9"/>
    <p:sldLayoutId id="2147483845" r:id="rId10"/>
    <p:sldLayoutId id="2147483851" r:id="rId11"/>
    <p:sldLayoutId id="2147483852" r:id="rId12"/>
    <p:sldLayoutId id="2147483853" r:id="rId1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Drinking-Water-Overview"/>
          <p:cNvPicPr>
            <a:picLocks noChangeAspect="1" noChangeArrowheads="1"/>
          </p:cNvPicPr>
          <p:nvPr/>
        </p:nvPicPr>
        <p:blipFill>
          <a:blip r:embed="rId3"/>
          <a:srcRect/>
          <a:stretch>
            <a:fillRect/>
          </a:stretch>
        </p:blipFill>
        <p:spPr bwMode="auto">
          <a:xfrm>
            <a:off x="0" y="0"/>
            <a:ext cx="9144000" cy="6891338"/>
          </a:xfrm>
          <a:prstGeom prst="rect">
            <a:avLst/>
          </a:prstGeom>
          <a:noFill/>
          <a:ln w="9525">
            <a:noFill/>
            <a:miter lim="800000"/>
            <a:headEnd/>
            <a:tailEnd/>
          </a:ln>
        </p:spPr>
      </p:pic>
      <p:sp>
        <p:nvSpPr>
          <p:cNvPr id="4098" name="Rectangle 2"/>
          <p:cNvSpPr>
            <a:spLocks noGrp="1" noChangeArrowheads="1"/>
          </p:cNvSpPr>
          <p:nvPr>
            <p:ph type="ctrTitle"/>
          </p:nvPr>
        </p:nvSpPr>
        <p:spPr>
          <a:xfrm>
            <a:off x="685800" y="914400"/>
            <a:ext cx="7772400" cy="1920875"/>
          </a:xfrm>
        </p:spPr>
        <p:txBody>
          <a:bodyPr rtlCol="0">
            <a:normAutofit fontScale="90000"/>
          </a:bodyPr>
          <a:lstStyle/>
          <a:p>
            <a:pPr eaLnBrk="1" fontAlgn="auto" hangingPunct="1">
              <a:spcAft>
                <a:spcPts val="0"/>
              </a:spcAft>
              <a:defRPr/>
            </a:pPr>
            <a:r>
              <a:rPr lang="en-US" sz="5400"/>
              <a:t>The Research Scientific Work</a:t>
            </a:r>
            <a:br>
              <a:rPr lang="en-US" sz="5400"/>
            </a:br>
            <a:r>
              <a:rPr lang="en-US" sz="5400"/>
              <a:t>«Drinking Water Quality Standards»</a:t>
            </a:r>
            <a:endParaRPr lang="ru-RU" sz="5400"/>
          </a:p>
        </p:txBody>
      </p:sp>
      <p:sp>
        <p:nvSpPr>
          <p:cNvPr id="10244" name="Rectangle 3"/>
          <p:cNvSpPr>
            <a:spLocks noGrp="1" noChangeArrowheads="1"/>
          </p:cNvSpPr>
          <p:nvPr>
            <p:ph type="subTitle" idx="1"/>
          </p:nvPr>
        </p:nvSpPr>
        <p:spPr>
          <a:xfrm>
            <a:off x="4495800" y="5410200"/>
            <a:ext cx="4648200" cy="1447800"/>
          </a:xfrm>
        </p:spPr>
        <p:txBody>
          <a:bodyPr/>
          <a:lstStyle/>
          <a:p>
            <a:pPr algn="r" eaLnBrk="1" hangingPunct="1">
              <a:defRPr/>
            </a:pPr>
            <a:r>
              <a:rPr lang="en-US" b="1" dirty="0" smtClean="0">
                <a:latin typeface="Century Gothic" pitchFamily="34" charset="0"/>
              </a:rPr>
              <a:t>The author of the work:</a:t>
            </a:r>
          </a:p>
          <a:p>
            <a:pPr algn="r" eaLnBrk="1" hangingPunct="1">
              <a:spcBef>
                <a:spcPct val="0"/>
              </a:spcBef>
              <a:buClrTx/>
              <a:buSzTx/>
              <a:defRPr/>
            </a:pPr>
            <a:r>
              <a:rPr lang="en-US" b="1" dirty="0" err="1" smtClean="0">
                <a:latin typeface="Century Gothic" pitchFamily="34" charset="0"/>
              </a:rPr>
              <a:t>Alyona</a:t>
            </a:r>
            <a:r>
              <a:rPr lang="en-US" b="1" dirty="0" smtClean="0">
                <a:latin typeface="Century Gothic" pitchFamily="34" charset="0"/>
              </a:rPr>
              <a:t> </a:t>
            </a:r>
            <a:r>
              <a:rPr lang="en-US" b="1" dirty="0" err="1" smtClean="0">
                <a:latin typeface="Century Gothic" pitchFamily="34" charset="0"/>
              </a:rPr>
              <a:t>Tomashentseva</a:t>
            </a:r>
            <a:r>
              <a:rPr lang="ru-RU" dirty="0" smtClean="0">
                <a:latin typeface="Century Gothic" pitchFamily="34" charset="0"/>
              </a:rPr>
              <a:t> </a:t>
            </a:r>
            <a:endParaRPr lang="en-US" dirty="0" smtClean="0">
              <a:latin typeface="Century Gothic" pitchFamily="34" charset="0"/>
            </a:endParaRPr>
          </a:p>
          <a:p>
            <a:pPr algn="r" eaLnBrk="1" hangingPunct="1">
              <a:spcBef>
                <a:spcPct val="0"/>
              </a:spcBef>
              <a:buClrTx/>
              <a:buSzTx/>
              <a:defRPr/>
            </a:pPr>
            <a:r>
              <a:rPr lang="en-US" b="1" dirty="0" smtClean="0">
                <a:solidFill>
                  <a:schemeClr val="bg1"/>
                </a:solidFill>
                <a:latin typeface="Century Gothic" pitchFamily="34" charset="0"/>
                <a:ea typeface="Times New Roman" pitchFamily="18" charset="0"/>
                <a:cs typeface="TimesNewRomanPSMT"/>
              </a:rPr>
              <a:t>The manager of the work: </a:t>
            </a:r>
            <a:endParaRPr lang="ru-RU" sz="1050" dirty="0" smtClean="0">
              <a:solidFill>
                <a:schemeClr val="bg1"/>
              </a:solidFill>
              <a:latin typeface="Century Gothic" pitchFamily="34" charset="0"/>
              <a:cs typeface="Arial" pitchFamily="34" charset="0"/>
            </a:endParaRPr>
          </a:p>
          <a:p>
            <a:pPr algn="r">
              <a:spcBef>
                <a:spcPct val="0"/>
              </a:spcBef>
              <a:buClrTx/>
              <a:buSzTx/>
              <a:defRPr/>
            </a:pPr>
            <a:r>
              <a:rPr lang="en-US" b="1" dirty="0" smtClean="0">
                <a:solidFill>
                  <a:schemeClr val="bg1"/>
                </a:solidFill>
                <a:latin typeface="Century Gothic" pitchFamily="34" charset="0"/>
                <a:ea typeface="Times New Roman" pitchFamily="18" charset="0"/>
                <a:cs typeface="TimesNewRomanPSMT"/>
              </a:rPr>
              <a:t>Inna </a:t>
            </a:r>
            <a:r>
              <a:rPr lang="en-US" b="1" dirty="0" err="1" smtClean="0">
                <a:solidFill>
                  <a:schemeClr val="bg1"/>
                </a:solidFill>
                <a:latin typeface="Century Gothic" pitchFamily="34" charset="0"/>
                <a:ea typeface="Times New Roman" pitchFamily="18" charset="0"/>
                <a:cs typeface="TimesNewRomanPSMT"/>
              </a:rPr>
              <a:t>Gennadyevna</a:t>
            </a:r>
            <a:r>
              <a:rPr lang="en-US" b="1" dirty="0" smtClean="0">
                <a:solidFill>
                  <a:schemeClr val="bg1"/>
                </a:solidFill>
                <a:latin typeface="Century Gothic" pitchFamily="34" charset="0"/>
                <a:ea typeface="Times New Roman" pitchFamily="18" charset="0"/>
                <a:cs typeface="TimesNewRomanPSMT"/>
              </a:rPr>
              <a:t> </a:t>
            </a:r>
            <a:r>
              <a:rPr lang="en-US" b="1" dirty="0" err="1" smtClean="0">
                <a:solidFill>
                  <a:schemeClr val="bg1"/>
                </a:solidFill>
                <a:latin typeface="Century Gothic" pitchFamily="34" charset="0"/>
                <a:ea typeface="Times New Roman" pitchFamily="18" charset="0"/>
                <a:cs typeface="TimesNewRomanPSMT"/>
              </a:rPr>
              <a:t>Myagkaya</a:t>
            </a:r>
            <a:endParaRPr lang="en-US" sz="2800" dirty="0" smtClean="0">
              <a:solidFill>
                <a:schemeClr val="bg1"/>
              </a:solidFill>
              <a:latin typeface="Century Gothic" pitchFamily="34" charset="0"/>
              <a:cs typeface="Arial" pitchFamily="34" charset="0"/>
            </a:endParaRPr>
          </a:p>
          <a:p>
            <a:pPr eaLnBrk="1" hangingPunct="1">
              <a:defRPr/>
            </a:pPr>
            <a:endParaRPr lang="ru-RU" dirty="0" smtClean="0"/>
          </a:p>
        </p:txBody>
      </p:sp>
      <p:sp>
        <p:nvSpPr>
          <p:cNvPr id="14341" name="Rectangle 1"/>
          <p:cNvSpPr>
            <a:spLocks noChangeArrowheads="1"/>
          </p:cNvSpPr>
          <p:nvPr/>
        </p:nvSpPr>
        <p:spPr bwMode="auto">
          <a:xfrm>
            <a:off x="3940175" y="5715000"/>
            <a:ext cx="185738" cy="369888"/>
          </a:xfrm>
          <a:prstGeom prst="rect">
            <a:avLst/>
          </a:prstGeom>
          <a:noFill/>
          <a:ln w="9525">
            <a:noFill/>
            <a:miter lim="800000"/>
            <a:headEnd/>
            <a:tailEnd/>
          </a:ln>
        </p:spPr>
        <p:txBody>
          <a:bodyPr wrap="none" anchor="ctr">
            <a:spAutoFit/>
          </a:bodyPr>
          <a:lstStyle/>
          <a:p>
            <a:pPr algn="r"/>
            <a:endParaRPr lang="en-US">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water%20conservation2"/>
          <p:cNvPicPr>
            <a:picLocks noChangeAspect="1" noChangeArrowheads="1"/>
          </p:cNvPicPr>
          <p:nvPr/>
        </p:nvPicPr>
        <p:blipFill>
          <a:blip r:embed="rId3"/>
          <a:srcRect/>
          <a:stretch>
            <a:fillRect/>
          </a:stretch>
        </p:blipFill>
        <p:spPr bwMode="auto">
          <a:xfrm>
            <a:off x="0" y="1371600"/>
            <a:ext cx="4114800" cy="5486400"/>
          </a:xfrm>
          <a:prstGeom prst="rect">
            <a:avLst/>
          </a:prstGeom>
          <a:noFill/>
          <a:ln w="9525">
            <a:noFill/>
            <a:miter lim="800000"/>
            <a:headEnd/>
            <a:tailEnd/>
          </a:ln>
        </p:spPr>
      </p:pic>
      <p:sp>
        <p:nvSpPr>
          <p:cNvPr id="21507" name="Rectangle 3"/>
          <p:cNvSpPr>
            <a:spLocks noGrp="1" noChangeArrowheads="1"/>
          </p:cNvSpPr>
          <p:nvPr>
            <p:ph idx="1"/>
          </p:nvPr>
        </p:nvSpPr>
        <p:spPr>
          <a:xfrm>
            <a:off x="4038600" y="1371600"/>
            <a:ext cx="5105400" cy="5486400"/>
          </a:xfrm>
        </p:spPr>
        <p:txBody>
          <a:bodyPr rtlCol="0">
            <a:normAutofit lnSpcReduction="10000"/>
          </a:bodyPr>
          <a:lstStyle/>
          <a:p>
            <a:pPr marL="274320" indent="-274320" eaLnBrk="1" fontAlgn="auto" hangingPunct="1">
              <a:lnSpc>
                <a:spcPct val="80000"/>
              </a:lnSpc>
              <a:spcAft>
                <a:spcPts val="0"/>
              </a:spcAft>
              <a:buFont typeface="Wingdings" pitchFamily="2" charset="2"/>
              <a:buNone/>
              <a:defRPr/>
            </a:pPr>
            <a:r>
              <a:rPr lang="en-US" sz="2600" dirty="0"/>
              <a:t>Supervision of water supply was done by Russian Federal Consumer Rights Protection and Human Health Control Service in the places of water consumption including the first and the second categories. </a:t>
            </a:r>
            <a:r>
              <a:rPr lang="en-US" sz="2600" i="1" dirty="0"/>
              <a:t>   </a:t>
            </a:r>
            <a:endParaRPr lang="en-US" sz="2600" dirty="0"/>
          </a:p>
          <a:p>
            <a:pPr marL="274320" indent="-274320" eaLnBrk="1" fontAlgn="auto" hangingPunct="1">
              <a:lnSpc>
                <a:spcPct val="80000"/>
              </a:lnSpc>
              <a:spcAft>
                <a:spcPts val="0"/>
              </a:spcAft>
              <a:buFont typeface="Wingdings" pitchFamily="2" charset="2"/>
              <a:buNone/>
              <a:defRPr/>
            </a:pPr>
            <a:r>
              <a:rPr lang="en-US" sz="2600" dirty="0"/>
              <a:t>Control of sanitary water state in the domestic water supply remains one of the basic problems. Almost 83% population of the Saratov region use water from open sources.                                                                                                             </a:t>
            </a:r>
          </a:p>
          <a:p>
            <a:pPr marL="274320" indent="-274320" eaLnBrk="1" fontAlgn="auto" hangingPunct="1">
              <a:lnSpc>
                <a:spcPct val="80000"/>
              </a:lnSpc>
              <a:spcAft>
                <a:spcPts val="0"/>
              </a:spcAft>
              <a:buFont typeface="Wingdings" pitchFamily="2" charset="2"/>
              <a:buNone/>
              <a:defRPr/>
            </a:pPr>
            <a:r>
              <a:rPr lang="en-US" sz="2600" dirty="0"/>
              <a:t>In comparison with 2010 in 2011 state of water objects in the water consumption places improved on 1.9%.</a:t>
            </a:r>
            <a:r>
              <a:rPr lang="en-US" sz="2600" b="1" dirty="0"/>
              <a:t> </a:t>
            </a:r>
            <a:endParaRPr lang="ru-RU" sz="2600" dirty="0"/>
          </a:p>
        </p:txBody>
      </p:sp>
      <p:sp>
        <p:nvSpPr>
          <p:cNvPr id="21506"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sz="4000" dirty="0"/>
              <a:t>Sanitary State of Water Supply of Saratov Region</a:t>
            </a:r>
            <a:endParaRPr lang="ru-RU" sz="4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bottled-water"/>
          <p:cNvPicPr>
            <a:picLocks noChangeAspect="1" noChangeArrowheads="1"/>
          </p:cNvPicPr>
          <p:nvPr/>
        </p:nvPicPr>
        <p:blipFill>
          <a:blip r:embed="rId3"/>
          <a:srcRect/>
          <a:stretch>
            <a:fillRect/>
          </a:stretch>
        </p:blipFill>
        <p:spPr bwMode="auto">
          <a:xfrm>
            <a:off x="0" y="1371600"/>
            <a:ext cx="4435475" cy="5486400"/>
          </a:xfrm>
          <a:prstGeom prst="rect">
            <a:avLst/>
          </a:prstGeom>
          <a:noFill/>
          <a:ln w="9525">
            <a:noFill/>
            <a:miter lim="800000"/>
            <a:headEnd/>
            <a:tailEnd/>
          </a:ln>
        </p:spPr>
      </p:pic>
      <p:sp>
        <p:nvSpPr>
          <p:cNvPr id="22531" name="Rectangle 3"/>
          <p:cNvSpPr>
            <a:spLocks noGrp="1" noChangeArrowheads="1"/>
          </p:cNvSpPr>
          <p:nvPr>
            <p:ph idx="1"/>
          </p:nvPr>
        </p:nvSpPr>
        <p:spPr>
          <a:xfrm>
            <a:off x="4800600" y="1600200"/>
            <a:ext cx="4343400" cy="5257800"/>
          </a:xfrm>
        </p:spPr>
        <p:txBody>
          <a:bodyPr rtlCol="0">
            <a:normAutofit lnSpcReduction="10000"/>
          </a:bodyPr>
          <a:lstStyle/>
          <a:p>
            <a:pPr marL="533400" indent="-533400" eaLnBrk="1" fontAlgn="auto" hangingPunct="1">
              <a:lnSpc>
                <a:spcPct val="90000"/>
              </a:lnSpc>
              <a:spcAft>
                <a:spcPts val="0"/>
              </a:spcAft>
              <a:buFont typeface="Wingdings" pitchFamily="2" charset="2"/>
              <a:buNone/>
              <a:defRPr/>
            </a:pPr>
            <a:r>
              <a:rPr lang="en-US"/>
              <a:t>The top five brands for consumption include</a:t>
            </a:r>
          </a:p>
          <a:p>
            <a:pPr marL="533400" indent="-533400" eaLnBrk="1" fontAlgn="auto" hangingPunct="1">
              <a:lnSpc>
                <a:spcPct val="90000"/>
              </a:lnSpc>
              <a:spcAft>
                <a:spcPts val="0"/>
              </a:spcAft>
              <a:buFont typeface="Wingdings" pitchFamily="2" charset="2"/>
              <a:buAutoNum type="arabicPeriod"/>
              <a:defRPr/>
            </a:pPr>
            <a:r>
              <a:rPr lang="en-US"/>
              <a:t>"Mercury», </a:t>
            </a:r>
          </a:p>
          <a:p>
            <a:pPr marL="533400" indent="-533400" eaLnBrk="1" fontAlgn="auto" hangingPunct="1">
              <a:lnSpc>
                <a:spcPct val="90000"/>
              </a:lnSpc>
              <a:spcAft>
                <a:spcPts val="0"/>
              </a:spcAft>
              <a:buFont typeface="Wingdings" pitchFamily="2" charset="2"/>
              <a:buAutoNum type="arabicPeriod"/>
              <a:defRPr/>
            </a:pPr>
            <a:r>
              <a:rPr lang="en-US"/>
              <a:t>Aqua Minerale, </a:t>
            </a:r>
          </a:p>
          <a:p>
            <a:pPr marL="533400" indent="-533400" eaLnBrk="1" fontAlgn="auto" hangingPunct="1">
              <a:lnSpc>
                <a:spcPct val="90000"/>
              </a:lnSpc>
              <a:spcAft>
                <a:spcPts val="0"/>
              </a:spcAft>
              <a:buFont typeface="Wingdings" pitchFamily="2" charset="2"/>
              <a:buAutoNum type="arabicPeriod"/>
              <a:defRPr/>
            </a:pPr>
            <a:r>
              <a:rPr lang="en-US"/>
              <a:t>«Essentuki", </a:t>
            </a:r>
          </a:p>
          <a:p>
            <a:pPr marL="533400" indent="-533400" eaLnBrk="1" fontAlgn="auto" hangingPunct="1">
              <a:lnSpc>
                <a:spcPct val="90000"/>
              </a:lnSpc>
              <a:spcAft>
                <a:spcPts val="0"/>
              </a:spcAft>
              <a:buFont typeface="Wingdings" pitchFamily="2" charset="2"/>
              <a:buAutoNum type="arabicPeriod"/>
              <a:defRPr/>
            </a:pPr>
            <a:r>
              <a:rPr lang="en-US"/>
              <a:t>"Narzan" </a:t>
            </a:r>
          </a:p>
          <a:p>
            <a:pPr marL="533400" indent="-533400" eaLnBrk="1" fontAlgn="auto" hangingPunct="1">
              <a:lnSpc>
                <a:spcPct val="90000"/>
              </a:lnSpc>
              <a:spcAft>
                <a:spcPts val="0"/>
              </a:spcAft>
              <a:buFont typeface="Wingdings" pitchFamily="2" charset="2"/>
              <a:buAutoNum type="arabicPeriod"/>
              <a:defRPr/>
            </a:pPr>
            <a:r>
              <a:rPr lang="en-US"/>
              <a:t>and BonAqua. </a:t>
            </a:r>
          </a:p>
          <a:p>
            <a:pPr marL="533400" indent="-533400" eaLnBrk="1" fontAlgn="auto" hangingPunct="1">
              <a:lnSpc>
                <a:spcPct val="90000"/>
              </a:lnSpc>
              <a:spcAft>
                <a:spcPts val="0"/>
              </a:spcAft>
              <a:buFont typeface="Wingdings" pitchFamily="2" charset="2"/>
              <a:buNone/>
              <a:defRPr/>
            </a:pPr>
            <a:r>
              <a:rPr lang="en-US"/>
              <a:t>In addition, a high level of water consumption is "Novoterskaya healing" - it was mentioned by 16.1% of respondents, and "Borjomi" and "white-key" - respectively 11 and 9.4% of the responses.</a:t>
            </a:r>
          </a:p>
          <a:p>
            <a:pPr marL="533400" indent="-533400" eaLnBrk="1" fontAlgn="auto" hangingPunct="1">
              <a:lnSpc>
                <a:spcPct val="90000"/>
              </a:lnSpc>
              <a:spcAft>
                <a:spcPts val="0"/>
              </a:spcAft>
              <a:buFont typeface="Wingdings" pitchFamily="2" charset="2"/>
              <a:buNone/>
              <a:defRPr/>
            </a:pPr>
            <a:endParaRPr lang="ru-RU"/>
          </a:p>
        </p:txBody>
      </p:sp>
      <p:sp>
        <p:nvSpPr>
          <p:cNvPr id="22530" name="Rectangle 2"/>
          <p:cNvSpPr>
            <a:spLocks noGrp="1" noRot="1" noChangeArrowheads="1"/>
          </p:cNvSpPr>
          <p:nvPr>
            <p:ph type="title"/>
          </p:nvPr>
        </p:nvSpPr>
        <p:spPr>
          <a:xfrm>
            <a:off x="457200" y="228600"/>
            <a:ext cx="8229600" cy="1252538"/>
          </a:xfrm>
        </p:spPr>
        <p:txBody>
          <a:bodyPr rtlCol="0">
            <a:normAutofit fontScale="90000"/>
          </a:bodyPr>
          <a:lstStyle/>
          <a:p>
            <a:pPr eaLnBrk="1" fontAlgn="auto" hangingPunct="1">
              <a:spcAft>
                <a:spcPts val="0"/>
              </a:spcAft>
              <a:defRPr/>
            </a:pPr>
            <a:r>
              <a:rPr lang="en-US" sz="4000" dirty="0"/>
              <a:t>Research made by consulting company “System business growth”</a:t>
            </a:r>
            <a:r>
              <a:rPr lang="ru-RU" sz="4000" dirty="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Rot="1" noChangeArrowheads="1"/>
          </p:cNvSpPr>
          <p:nvPr>
            <p:ph type="title"/>
          </p:nvPr>
        </p:nvSpPr>
        <p:spPr/>
        <p:txBody>
          <a:bodyPr/>
          <a:lstStyle/>
          <a:p>
            <a:pPr eaLnBrk="1" hangingPunct="1"/>
            <a:r>
              <a:rPr lang="en-US" smtClean="0"/>
              <a:t>Surveys</a:t>
            </a:r>
            <a:endParaRPr lang="ru-RU" smtClean="0"/>
          </a:p>
        </p:txBody>
      </p:sp>
      <p:sp>
        <p:nvSpPr>
          <p:cNvPr id="1028" name="Rectangle 3"/>
          <p:cNvSpPr>
            <a:spLocks noGrp="1" noChangeArrowheads="1"/>
          </p:cNvSpPr>
          <p:nvPr>
            <p:ph type="body" sz="half" idx="1"/>
          </p:nvPr>
        </p:nvSpPr>
        <p:spPr/>
        <p:txBody>
          <a:bodyPr/>
          <a:lstStyle/>
          <a:p>
            <a:pPr eaLnBrk="1" hangingPunct="1">
              <a:buFont typeface="Wingdings" pitchFamily="2" charset="2"/>
              <a:buNone/>
            </a:pPr>
            <a:r>
              <a:rPr lang="en-US" sz="2800" smtClean="0"/>
              <a:t>Age structure of consumers of mineral and drinking water</a:t>
            </a:r>
          </a:p>
          <a:p>
            <a:pPr eaLnBrk="1" hangingPunct="1">
              <a:buFont typeface="Wingdings" pitchFamily="2" charset="2"/>
              <a:buNone/>
            </a:pPr>
            <a:endParaRPr lang="ru-RU" sz="2800" smtClean="0"/>
          </a:p>
        </p:txBody>
      </p:sp>
      <p:graphicFrame>
        <p:nvGraphicFramePr>
          <p:cNvPr id="1026" name="Object 4"/>
          <p:cNvGraphicFramePr>
            <a:graphicFrameLocks noGrp="1" noChangeAspect="1"/>
          </p:cNvGraphicFramePr>
          <p:nvPr>
            <p:ph type="chart" sz="half" idx="2"/>
          </p:nvPr>
        </p:nvGraphicFramePr>
        <p:xfrm>
          <a:off x="-457200" y="1066800"/>
          <a:ext cx="9601200" cy="6410325"/>
        </p:xfrm>
        <a:graphic>
          <a:graphicData uri="http://schemas.openxmlformats.org/presentationml/2006/ole">
            <p:oleObj spid="_x0000_s1026" name="Диаграмма" r:id="rId4" imgW="5419832" imgH="3619669" progId="MSGraph.Chart.8">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sz="4000"/>
              <a:t>Frequency of consumption of mineral and drinking water</a:t>
            </a:r>
            <a:endParaRPr lang="ru-RU" sz="4000"/>
          </a:p>
        </p:txBody>
      </p:sp>
      <p:graphicFrame>
        <p:nvGraphicFramePr>
          <p:cNvPr id="2050" name="Object 4"/>
          <p:cNvGraphicFramePr>
            <a:graphicFrameLocks noGrp="1" noChangeAspect="1"/>
          </p:cNvGraphicFramePr>
          <p:nvPr>
            <p:ph type="chart" idx="1"/>
          </p:nvPr>
        </p:nvGraphicFramePr>
        <p:xfrm>
          <a:off x="-533400" y="533400"/>
          <a:ext cx="9677400" cy="6451600"/>
        </p:xfrm>
        <a:graphic>
          <a:graphicData uri="http://schemas.openxmlformats.org/presentationml/2006/ole">
            <p:oleObj spid="_x0000_s2050" name="Диаграмма" r:id="rId4" imgW="5257755" imgH="3505155" progId="MSGraph.Chart.8">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sz="4000"/>
              <a:t>Places of consumption of mineral and drinking water</a:t>
            </a:r>
            <a:endParaRPr lang="ru-RU" sz="4000"/>
          </a:p>
        </p:txBody>
      </p:sp>
      <p:graphicFrame>
        <p:nvGraphicFramePr>
          <p:cNvPr id="3074" name="Object 4"/>
          <p:cNvGraphicFramePr>
            <a:graphicFrameLocks noGrp="1" noChangeAspect="1"/>
          </p:cNvGraphicFramePr>
          <p:nvPr>
            <p:ph type="chart" idx="1"/>
          </p:nvPr>
        </p:nvGraphicFramePr>
        <p:xfrm>
          <a:off x="723900" y="1295400"/>
          <a:ext cx="7734300" cy="5160963"/>
        </p:xfrm>
        <a:graphic>
          <a:graphicData uri="http://schemas.openxmlformats.org/presentationml/2006/ole">
            <p:oleObj spid="_x0000_s3074" name="Диаграмма" r:id="rId4" imgW="5181781" imgH="3457471" progId="MSGraph.Chart.8">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Rot="1" noChangeArrowheads="1"/>
          </p:cNvSpPr>
          <p:nvPr>
            <p:ph type="title"/>
          </p:nvPr>
        </p:nvSpPr>
        <p:spPr/>
        <p:txBody>
          <a:bodyPr/>
          <a:lstStyle/>
          <a:p>
            <a:pPr eaLnBrk="1" hangingPunct="1"/>
            <a:r>
              <a:rPr lang="en-US" smtClean="0"/>
              <a:t>Choice criteria of mineral water</a:t>
            </a:r>
            <a:endParaRPr lang="ru-RU" smtClean="0"/>
          </a:p>
        </p:txBody>
      </p:sp>
      <p:graphicFrame>
        <p:nvGraphicFramePr>
          <p:cNvPr id="4098" name="Object 4"/>
          <p:cNvGraphicFramePr>
            <a:graphicFrameLocks noGrp="1" noChangeAspect="1"/>
          </p:cNvGraphicFramePr>
          <p:nvPr>
            <p:ph type="chart" idx="1"/>
          </p:nvPr>
        </p:nvGraphicFramePr>
        <p:xfrm>
          <a:off x="0" y="711200"/>
          <a:ext cx="9144000" cy="6100763"/>
        </p:xfrm>
        <a:graphic>
          <a:graphicData uri="http://schemas.openxmlformats.org/presentationml/2006/ole">
            <p:oleObj spid="_x0000_s4098" name="Диаграмма" r:id="rId4" imgW="5181781" imgH="3457471" progId="MSGraph.Chart.8">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drinking-water"/>
          <p:cNvPicPr>
            <a:picLocks noChangeAspect="1" noChangeArrowheads="1"/>
          </p:cNvPicPr>
          <p:nvPr/>
        </p:nvPicPr>
        <p:blipFill>
          <a:blip r:embed="rId3"/>
          <a:srcRect/>
          <a:stretch>
            <a:fillRect/>
          </a:stretch>
        </p:blipFill>
        <p:spPr bwMode="auto">
          <a:xfrm>
            <a:off x="4779963" y="1524000"/>
            <a:ext cx="4364037" cy="5334000"/>
          </a:xfrm>
          <a:prstGeom prst="rect">
            <a:avLst/>
          </a:prstGeom>
          <a:noFill/>
          <a:ln w="9525">
            <a:noFill/>
            <a:miter lim="800000"/>
            <a:headEnd/>
            <a:tailEnd/>
          </a:ln>
        </p:spPr>
      </p:pic>
      <p:sp>
        <p:nvSpPr>
          <p:cNvPr id="31747" name="Rectangle 3"/>
          <p:cNvSpPr>
            <a:spLocks noGrp="1" noChangeArrowheads="1"/>
          </p:cNvSpPr>
          <p:nvPr>
            <p:ph idx="1"/>
          </p:nvPr>
        </p:nvSpPr>
        <p:spPr>
          <a:xfrm>
            <a:off x="0" y="990600"/>
            <a:ext cx="4800600" cy="5867400"/>
          </a:xfrm>
        </p:spPr>
        <p:txBody>
          <a:bodyPr rtlCol="0">
            <a:normAutofit fontScale="92500"/>
          </a:bodyPr>
          <a:lstStyle/>
          <a:p>
            <a:pPr marL="274320" indent="-274320" eaLnBrk="1" fontAlgn="auto" hangingPunct="1">
              <a:lnSpc>
                <a:spcPct val="90000"/>
              </a:lnSpc>
              <a:spcAft>
                <a:spcPts val="0"/>
              </a:spcAft>
              <a:buFont typeface="Wingdings" pitchFamily="2" charset="2"/>
              <a:buNone/>
              <a:defRPr/>
            </a:pPr>
            <a:r>
              <a:rPr lang="en-US"/>
              <a:t>There are huge differences of federal drinking water standards between Russia and United States. In Russia, appears to be only some regular and required standard for water that people drink. There are no other requirements from state to state; they all go under one rule. On the other hand, in US besides Primary National Standards of drinking water, there is Secondary National Standards too. The second one has an advising character and they point in a direction that scientists must get to have good clear water. They also have different requirements and rules from one state to another.</a:t>
            </a:r>
            <a:endParaRPr lang="ru-RU"/>
          </a:p>
        </p:txBody>
      </p:sp>
      <p:sp>
        <p:nvSpPr>
          <p:cNvPr id="25604" name="Rectangle 2"/>
          <p:cNvSpPr>
            <a:spLocks noGrp="1" noRot="1" noChangeArrowheads="1"/>
          </p:cNvSpPr>
          <p:nvPr>
            <p:ph type="title"/>
          </p:nvPr>
        </p:nvSpPr>
        <p:spPr>
          <a:xfrm>
            <a:off x="1447800" y="0"/>
            <a:ext cx="8229600" cy="1143000"/>
          </a:xfrm>
        </p:spPr>
        <p:txBody>
          <a:bodyPr/>
          <a:lstStyle/>
          <a:p>
            <a:pPr eaLnBrk="1" hangingPunct="1"/>
            <a:r>
              <a:rPr lang="en-US" smtClean="0"/>
              <a:t>Conclusion</a:t>
            </a:r>
            <a:r>
              <a:rPr lang="ru-RU"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609600" y="2209800"/>
            <a:ext cx="8229600" cy="4648200"/>
          </a:xfrm>
        </p:spPr>
        <p:txBody>
          <a:bodyPr/>
          <a:lstStyle/>
          <a:p>
            <a:pPr eaLnBrk="1" hangingPunct="1">
              <a:lnSpc>
                <a:spcPct val="80000"/>
              </a:lnSpc>
              <a:buFont typeface="Wingdings" pitchFamily="2" charset="2"/>
              <a:buNone/>
            </a:pPr>
            <a:r>
              <a:rPr lang="en-US" sz="4000" smtClean="0"/>
              <a:t>In conclusion it’s better to choose the golden mean what water to buy and to drink. It is not necessary to buy too expensive production if the balance is limited. However too cheap water can cause more harm than good. Anyway decision depends only on us. </a:t>
            </a:r>
            <a:endParaRPr lang="ru-RU" sz="40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drinking_water3"/>
          <p:cNvPicPr>
            <a:picLocks noChangeAspect="1" noChangeArrowheads="1"/>
          </p:cNvPicPr>
          <p:nvPr/>
        </p:nvPicPr>
        <p:blipFill>
          <a:blip r:embed="rId3"/>
          <a:srcRect/>
          <a:stretch>
            <a:fillRect/>
          </a:stretch>
        </p:blipFill>
        <p:spPr bwMode="auto">
          <a:xfrm>
            <a:off x="0" y="0"/>
            <a:ext cx="9144000" cy="686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343400" y="1143000"/>
            <a:ext cx="4572000" cy="4983163"/>
          </a:xfrm>
        </p:spPr>
        <p:txBody>
          <a:bodyPr rtlCol="0">
            <a:normAutofit fontScale="92500" lnSpcReduction="10000"/>
          </a:bodyPr>
          <a:lstStyle/>
          <a:p>
            <a:pPr marL="274320" indent="-274320" eaLnBrk="1" fontAlgn="auto" hangingPunct="1">
              <a:lnSpc>
                <a:spcPct val="90000"/>
              </a:lnSpc>
              <a:spcAft>
                <a:spcPts val="0"/>
              </a:spcAft>
              <a:defRPr/>
            </a:pPr>
            <a:endParaRPr lang="en-US" dirty="0"/>
          </a:p>
          <a:p>
            <a:pPr marL="274320" indent="-274320" eaLnBrk="1" fontAlgn="auto" hangingPunct="1">
              <a:lnSpc>
                <a:spcPct val="90000"/>
              </a:lnSpc>
              <a:spcAft>
                <a:spcPts val="0"/>
              </a:spcAft>
              <a:defRPr/>
            </a:pPr>
            <a:r>
              <a:rPr lang="en-US" sz="3600" dirty="0"/>
              <a:t>Define World’s DWQS.</a:t>
            </a:r>
          </a:p>
          <a:p>
            <a:pPr marL="274320" indent="-274320" eaLnBrk="1" fontAlgn="auto" hangingPunct="1">
              <a:lnSpc>
                <a:spcPct val="90000"/>
              </a:lnSpc>
              <a:spcAft>
                <a:spcPts val="0"/>
              </a:spcAft>
              <a:defRPr/>
            </a:pPr>
            <a:r>
              <a:rPr lang="en-US" sz="3600" dirty="0"/>
              <a:t>Investigate and compare the quality of drinking water between US and Russia.</a:t>
            </a:r>
          </a:p>
          <a:p>
            <a:pPr marL="274320" indent="-274320" eaLnBrk="1" fontAlgn="auto" hangingPunct="1">
              <a:lnSpc>
                <a:spcPct val="90000"/>
              </a:lnSpc>
              <a:spcAft>
                <a:spcPts val="0"/>
              </a:spcAft>
              <a:defRPr/>
            </a:pPr>
            <a:r>
              <a:rPr lang="en-US" sz="3600" dirty="0"/>
              <a:t>Find out possibilities to use drinking water without harm for an organism. </a:t>
            </a:r>
            <a:endParaRPr lang="ru-RU" sz="3600" dirty="0"/>
          </a:p>
        </p:txBody>
      </p:sp>
      <p:sp>
        <p:nvSpPr>
          <p:cNvPr id="15363" name="Rectangle 2"/>
          <p:cNvSpPr>
            <a:spLocks noGrp="1" noRot="1" noChangeArrowheads="1"/>
          </p:cNvSpPr>
          <p:nvPr>
            <p:ph type="title"/>
          </p:nvPr>
        </p:nvSpPr>
        <p:spPr>
          <a:xfrm>
            <a:off x="1981200" y="228600"/>
            <a:ext cx="8229600" cy="1143000"/>
          </a:xfrm>
        </p:spPr>
        <p:txBody>
          <a:bodyPr/>
          <a:lstStyle/>
          <a:p>
            <a:pPr eaLnBrk="1" hangingPunct="1"/>
            <a:r>
              <a:rPr lang="en-US" smtClean="0"/>
              <a:t>Objectives:</a:t>
            </a:r>
            <a:endParaRPr lang="ru-RU" smtClean="0"/>
          </a:p>
        </p:txBody>
      </p:sp>
      <p:pic>
        <p:nvPicPr>
          <p:cNvPr id="15364" name="Picture 5" descr="peace-one-day"/>
          <p:cNvPicPr>
            <a:picLocks noChangeAspect="1" noChangeArrowheads="1"/>
          </p:cNvPicPr>
          <p:nvPr/>
        </p:nvPicPr>
        <p:blipFill>
          <a:blip r:embed="rId3"/>
          <a:srcRect/>
          <a:stretch>
            <a:fillRect/>
          </a:stretch>
        </p:blipFill>
        <p:spPr bwMode="auto">
          <a:xfrm>
            <a:off x="0" y="990600"/>
            <a:ext cx="4205288"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rtlCol="0">
            <a:normAutofit fontScale="85000" lnSpcReduction="20000"/>
          </a:bodyPr>
          <a:lstStyle/>
          <a:p>
            <a:pPr marL="274320" indent="-274320" eaLnBrk="1" fontAlgn="auto" hangingPunct="1">
              <a:spcAft>
                <a:spcPts val="0"/>
              </a:spcAft>
              <a:buFont typeface="Wingdings" pitchFamily="2" charset="2"/>
              <a:buNone/>
              <a:defRPr/>
            </a:pPr>
            <a:r>
              <a:rPr lang="en-US" sz="2800" dirty="0"/>
              <a:t>Drinking water must be wholesome and this is defined in law by standards for a wide range of substances, organisms and properties of water in regulations. The standards are set to be protective of public health and the definition of wholesome reflects the importance of ensuring that water quality is acceptable to consumers. There is good agreement amongst worldwide on the science and this expert evidence is documented by the World Health Organization in the Guidelines for Drinking Water Quality Standards. </a:t>
            </a:r>
            <a:endParaRPr lang="ru-RU" sz="2800" dirty="0"/>
          </a:p>
        </p:txBody>
      </p:sp>
      <p:sp>
        <p:nvSpPr>
          <p:cNvPr id="16387" name="Rectangle 2"/>
          <p:cNvSpPr>
            <a:spLocks noGrp="1" noRot="1" noChangeArrowheads="1"/>
          </p:cNvSpPr>
          <p:nvPr>
            <p:ph type="title"/>
          </p:nvPr>
        </p:nvSpPr>
        <p:spPr/>
        <p:txBody>
          <a:bodyPr/>
          <a:lstStyle/>
          <a:p>
            <a:pPr eaLnBrk="1" hangingPunct="1"/>
            <a:r>
              <a:rPr lang="en-US" sz="7200" smtClean="0"/>
              <a:t>DWQS</a:t>
            </a:r>
            <a:endParaRPr lang="ru-RU" sz="72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drinking-water-facts"/>
          <p:cNvPicPr>
            <a:picLocks noChangeAspect="1" noChangeArrowheads="1"/>
          </p:cNvPicPr>
          <p:nvPr/>
        </p:nvPicPr>
        <p:blipFill>
          <a:blip r:embed="rId3"/>
          <a:srcRect/>
          <a:stretch>
            <a:fillRect/>
          </a:stretch>
        </p:blipFill>
        <p:spPr bwMode="auto">
          <a:xfrm>
            <a:off x="6286500" y="2590800"/>
            <a:ext cx="2857500" cy="4267200"/>
          </a:xfrm>
          <a:prstGeom prst="rect">
            <a:avLst/>
          </a:prstGeom>
          <a:noFill/>
          <a:ln w="9525">
            <a:noFill/>
            <a:miter lim="800000"/>
            <a:headEnd/>
            <a:tailEnd/>
          </a:ln>
        </p:spPr>
      </p:pic>
      <p:sp>
        <p:nvSpPr>
          <p:cNvPr id="17411" name="Rectangle 3"/>
          <p:cNvSpPr>
            <a:spLocks noGrp="1" noChangeArrowheads="1"/>
          </p:cNvSpPr>
          <p:nvPr>
            <p:ph idx="1"/>
          </p:nvPr>
        </p:nvSpPr>
        <p:spPr>
          <a:xfrm>
            <a:off x="457200" y="1143000"/>
            <a:ext cx="8229600" cy="5410200"/>
          </a:xfrm>
        </p:spPr>
        <p:txBody>
          <a:bodyPr/>
          <a:lstStyle/>
          <a:p>
            <a:pPr eaLnBrk="1" hangingPunct="1">
              <a:lnSpc>
                <a:spcPct val="80000"/>
              </a:lnSpc>
              <a:buFont typeface="Wingdings" pitchFamily="2" charset="2"/>
              <a:buNone/>
            </a:pPr>
            <a:r>
              <a:rPr lang="en-US" sz="2800" smtClean="0"/>
              <a:t>The production of a DWQS in a developing country needs to take a different approach to the one taken in a country with full resources. This approach should follow the road of the seven conditions. DWQS should be:</a:t>
            </a:r>
          </a:p>
          <a:p>
            <a:pPr eaLnBrk="1" hangingPunct="1">
              <a:lnSpc>
                <a:spcPct val="80000"/>
              </a:lnSpc>
            </a:pPr>
            <a:r>
              <a:rPr lang="en-US" sz="2800" smtClean="0"/>
              <a:t>1. Realistic</a:t>
            </a:r>
          </a:p>
          <a:p>
            <a:pPr eaLnBrk="1" hangingPunct="1">
              <a:lnSpc>
                <a:spcPct val="80000"/>
              </a:lnSpc>
            </a:pPr>
            <a:r>
              <a:rPr lang="en-US" sz="2800" smtClean="0"/>
              <a:t>2. Flexible</a:t>
            </a:r>
          </a:p>
          <a:p>
            <a:pPr eaLnBrk="1" hangingPunct="1">
              <a:lnSpc>
                <a:spcPct val="80000"/>
              </a:lnSpc>
            </a:pPr>
            <a:r>
              <a:rPr lang="en-US" sz="2800" smtClean="0"/>
              <a:t>3. Comprehensive</a:t>
            </a:r>
          </a:p>
          <a:p>
            <a:pPr eaLnBrk="1" hangingPunct="1">
              <a:lnSpc>
                <a:spcPct val="80000"/>
              </a:lnSpc>
            </a:pPr>
            <a:r>
              <a:rPr lang="en-US" sz="2800" smtClean="0"/>
              <a:t>4. Implemented by steps</a:t>
            </a:r>
          </a:p>
          <a:p>
            <a:pPr eaLnBrk="1" hangingPunct="1">
              <a:lnSpc>
                <a:spcPct val="80000"/>
              </a:lnSpc>
            </a:pPr>
            <a:r>
              <a:rPr lang="en-US" sz="2800" smtClean="0"/>
              <a:t>5. Alive</a:t>
            </a:r>
          </a:p>
          <a:p>
            <a:pPr eaLnBrk="1" hangingPunct="1">
              <a:lnSpc>
                <a:spcPct val="80000"/>
              </a:lnSpc>
            </a:pPr>
            <a:r>
              <a:rPr lang="en-US" sz="2800" smtClean="0"/>
              <a:t>6. Strategically supported</a:t>
            </a:r>
          </a:p>
          <a:p>
            <a:pPr eaLnBrk="1" hangingPunct="1">
              <a:lnSpc>
                <a:spcPct val="80000"/>
              </a:lnSpc>
            </a:pPr>
            <a:r>
              <a:rPr lang="en-US" sz="2800" smtClean="0"/>
              <a:t>7. Relevant to every sector’s interests.</a:t>
            </a:r>
            <a:endParaRPr lang="ru-RU" sz="2800" smtClean="0"/>
          </a:p>
        </p:txBody>
      </p:sp>
      <p:sp>
        <p:nvSpPr>
          <p:cNvPr id="17412" name="Rectangle 2"/>
          <p:cNvSpPr>
            <a:spLocks noGrp="1" noRot="1" noChangeArrowheads="1"/>
          </p:cNvSpPr>
          <p:nvPr>
            <p:ph type="title"/>
          </p:nvPr>
        </p:nvSpPr>
        <p:spPr>
          <a:xfrm>
            <a:off x="457200" y="0"/>
            <a:ext cx="8229600" cy="1143000"/>
          </a:xfrm>
        </p:spPr>
        <p:txBody>
          <a:bodyPr/>
          <a:lstStyle/>
          <a:p>
            <a:pPr eaLnBrk="1" hangingPunct="1"/>
            <a:r>
              <a:rPr lang="en-US" smtClean="0"/>
              <a:t>Conditions of DWQS</a:t>
            </a:r>
            <a:endParaRPr lang="ru-RU"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p:txBody>
          <a:bodyPr/>
          <a:lstStyle/>
          <a:p>
            <a:pPr eaLnBrk="1" hangingPunct="1">
              <a:buFont typeface="Wingdings" pitchFamily="2" charset="2"/>
              <a:buNone/>
            </a:pPr>
            <a:r>
              <a:rPr lang="en-US" smtClean="0"/>
              <a:t>Federal standard of quality of drinking water in US was created by U.S. Environment Protection Agency. The Agency’s job is concentrated on defending the health of American citizens and environment around them. US DWQS consists of two parts: National Primary Drinking Water Regulations and National Secondary Drinking Water Regulations.</a:t>
            </a:r>
            <a:endParaRPr lang="ru-RU" smtClean="0"/>
          </a:p>
        </p:txBody>
      </p:sp>
      <p:sp>
        <p:nvSpPr>
          <p:cNvPr id="18435" name="Rectangle 2"/>
          <p:cNvSpPr>
            <a:spLocks noGrp="1" noRot="1" noChangeArrowheads="1"/>
          </p:cNvSpPr>
          <p:nvPr>
            <p:ph type="title"/>
          </p:nvPr>
        </p:nvSpPr>
        <p:spPr/>
        <p:txBody>
          <a:bodyPr/>
          <a:lstStyle/>
          <a:p>
            <a:pPr eaLnBrk="1" hangingPunct="1"/>
            <a:r>
              <a:rPr lang="en-US" sz="5400" smtClean="0"/>
              <a:t>Federal Standards of Drinking Water in US</a:t>
            </a:r>
            <a:endParaRPr lang="ru-RU" sz="54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drinking_water"/>
          <p:cNvPicPr>
            <a:picLocks noChangeAspect="1" noChangeArrowheads="1"/>
          </p:cNvPicPr>
          <p:nvPr/>
        </p:nvPicPr>
        <p:blipFill>
          <a:blip r:embed="rId3"/>
          <a:srcRect/>
          <a:stretch>
            <a:fillRect/>
          </a:stretch>
        </p:blipFill>
        <p:spPr bwMode="auto">
          <a:xfrm>
            <a:off x="4979988" y="1295400"/>
            <a:ext cx="4164012" cy="5562600"/>
          </a:xfrm>
          <a:prstGeom prst="rect">
            <a:avLst/>
          </a:prstGeom>
          <a:noFill/>
          <a:ln w="9525">
            <a:noFill/>
            <a:miter lim="800000"/>
            <a:headEnd/>
            <a:tailEnd/>
          </a:ln>
        </p:spPr>
      </p:pic>
      <p:sp>
        <p:nvSpPr>
          <p:cNvPr id="19459" name="Rectangle 3"/>
          <p:cNvSpPr>
            <a:spLocks noGrp="1" noChangeArrowheads="1"/>
          </p:cNvSpPr>
          <p:nvPr>
            <p:ph idx="1"/>
          </p:nvPr>
        </p:nvSpPr>
        <p:spPr>
          <a:xfrm>
            <a:off x="0" y="1295400"/>
            <a:ext cx="4953000" cy="5562600"/>
          </a:xfrm>
        </p:spPr>
        <p:txBody>
          <a:bodyPr/>
          <a:lstStyle/>
          <a:p>
            <a:pPr eaLnBrk="1" hangingPunct="1">
              <a:lnSpc>
                <a:spcPct val="90000"/>
              </a:lnSpc>
              <a:buFont typeface="Wingdings" pitchFamily="2" charset="2"/>
              <a:buNone/>
            </a:pPr>
            <a:r>
              <a:rPr lang="en-US" sz="2800" b="1" smtClean="0"/>
              <a:t>How Does California Ensure the Quality of Its Drinking Water?</a:t>
            </a:r>
            <a:r>
              <a:rPr lang="ru-RU" sz="2800" b="1" smtClean="0"/>
              <a:t> </a:t>
            </a:r>
            <a:endParaRPr lang="en-US" sz="2800" b="1" smtClean="0"/>
          </a:p>
          <a:p>
            <a:pPr eaLnBrk="1" hangingPunct="1">
              <a:lnSpc>
                <a:spcPct val="90000"/>
              </a:lnSpc>
              <a:buFont typeface="Wingdings" pitchFamily="2" charset="2"/>
              <a:buNone/>
            </a:pPr>
            <a:r>
              <a:rPr lang="en-US" sz="3200" smtClean="0"/>
              <a:t>The Drinking Water Program is responsible for the enforcement of the federal and state safe drinking-water acts and the regular oversight of about 8,000 public water systems throughout the state.</a:t>
            </a:r>
            <a:endParaRPr lang="ru-RU" sz="3200" smtClean="0"/>
          </a:p>
        </p:txBody>
      </p:sp>
      <p:sp>
        <p:nvSpPr>
          <p:cNvPr id="17410" name="Rectangle 2"/>
          <p:cNvSpPr>
            <a:spLocks noGrp="1" noRot="1" noChangeArrowheads="1"/>
          </p:cNvSpPr>
          <p:nvPr>
            <p:ph type="title"/>
          </p:nvPr>
        </p:nvSpPr>
        <p:spPr>
          <a:xfrm>
            <a:off x="457200" y="152400"/>
            <a:ext cx="8229600" cy="1143000"/>
          </a:xfrm>
        </p:spPr>
        <p:txBody>
          <a:bodyPr rtlCol="0">
            <a:normAutofit fontScale="90000"/>
          </a:bodyPr>
          <a:lstStyle/>
          <a:p>
            <a:pPr eaLnBrk="1" fontAlgn="auto" hangingPunct="1">
              <a:spcAft>
                <a:spcPts val="0"/>
              </a:spcAft>
              <a:defRPr/>
            </a:pPr>
            <a:r>
              <a:rPr lang="en-US" sz="4000" dirty="0"/>
              <a:t>Drinking Water in US using an example of California</a:t>
            </a:r>
            <a:r>
              <a:rPr lang="ru-RU" sz="4000" dirty="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rtlCol="0">
            <a:normAutofit fontScale="92500" lnSpcReduction="20000"/>
          </a:bodyPr>
          <a:lstStyle/>
          <a:p>
            <a:pPr marL="274320" indent="-274320" eaLnBrk="1" fontAlgn="auto" hangingPunct="1">
              <a:lnSpc>
                <a:spcPct val="90000"/>
              </a:lnSpc>
              <a:spcAft>
                <a:spcPts val="0"/>
              </a:spcAft>
              <a:buFont typeface="Wingdings" pitchFamily="2" charset="2"/>
              <a:buNone/>
              <a:defRPr/>
            </a:pPr>
            <a:r>
              <a:rPr lang="en-US" sz="2800" dirty="0"/>
              <a:t>The California Department of Public Health protects drinking water quality by setting drinking water standards and advisories. There are two types of standards: maximum contaminant levels (also known as primary drinking water standards), and secondary drinking water standards.</a:t>
            </a:r>
          </a:p>
          <a:p>
            <a:pPr marL="274320" indent="-274320" eaLnBrk="1" fontAlgn="auto" hangingPunct="1">
              <a:lnSpc>
                <a:spcPct val="90000"/>
              </a:lnSpc>
              <a:spcAft>
                <a:spcPts val="0"/>
              </a:spcAft>
              <a:buFont typeface="Wingdings" pitchFamily="2" charset="2"/>
              <a:buNone/>
              <a:defRPr/>
            </a:pPr>
            <a:r>
              <a:rPr lang="en-US" sz="2800" dirty="0"/>
              <a:t>Prior to the establishment of a drinking water standard, the agency sets notification levels, which are intended to provide the public with an advance warning of the potential health effects that could occur from </a:t>
            </a:r>
            <a:r>
              <a:rPr lang="en-US" sz="2800" dirty="0" smtClean="0"/>
              <a:t>drinking </a:t>
            </a:r>
            <a:r>
              <a:rPr lang="en-US" sz="2800" dirty="0"/>
              <a:t>water.</a:t>
            </a:r>
            <a:endParaRPr lang="ru-RU" sz="2800" dirty="0"/>
          </a:p>
        </p:txBody>
      </p:sp>
      <p:sp>
        <p:nvSpPr>
          <p:cNvPr id="20483" name="Rectangle 2"/>
          <p:cNvSpPr>
            <a:spLocks noGrp="1" noRot="1" noChangeArrowheads="1"/>
          </p:cNvSpPr>
          <p:nvPr>
            <p:ph type="title"/>
          </p:nvPr>
        </p:nvSpPr>
        <p:spPr/>
        <p:txBody>
          <a:bodyPr/>
          <a:lstStyle/>
          <a:p>
            <a:pPr eaLnBrk="1" hangingPunct="1"/>
            <a:r>
              <a:rPr lang="en-US" sz="4800" smtClean="0"/>
              <a:t>What Is Considered Safe Drinking Water in California?</a:t>
            </a:r>
            <a:r>
              <a:rPr lang="ru-RU" sz="480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p:txBody>
          <a:bodyPr/>
          <a:lstStyle/>
          <a:p>
            <a:pPr eaLnBrk="1" hangingPunct="1">
              <a:lnSpc>
                <a:spcPct val="90000"/>
              </a:lnSpc>
              <a:buFont typeface="Wingdings" pitchFamily="2" charset="2"/>
              <a:buNone/>
            </a:pPr>
            <a:r>
              <a:rPr lang="en-US" smtClean="0"/>
              <a:t>The quality of water in the most Russian water objects doesn’t meet health and fishing requirements because almost 40% of jettison able into them sewages are considered to be polluted. Almost half of the population of the country has to use water that doesn’t correspond with health requirements because of bad water treatment and unsatisfactory condition of utility. The quality of drinkable water hasn’t become better.</a:t>
            </a:r>
            <a:endParaRPr lang="ru-RU" smtClean="0"/>
          </a:p>
        </p:txBody>
      </p:sp>
      <p:sp>
        <p:nvSpPr>
          <p:cNvPr id="21507" name="Rectangle 2"/>
          <p:cNvSpPr>
            <a:spLocks noGrp="1" noRot="1" noChangeArrowheads="1"/>
          </p:cNvSpPr>
          <p:nvPr>
            <p:ph type="title"/>
          </p:nvPr>
        </p:nvSpPr>
        <p:spPr/>
        <p:txBody>
          <a:bodyPr/>
          <a:lstStyle/>
          <a:p>
            <a:pPr eaLnBrk="1" hangingPunct="1"/>
            <a:r>
              <a:rPr lang="en-US" smtClean="0"/>
              <a:t>Ecological situation in Russia </a:t>
            </a:r>
            <a:endParaRPr lang="ru-RU"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rtlCol="0">
            <a:normAutofit fontScale="85000" lnSpcReduction="20000"/>
          </a:bodyPr>
          <a:lstStyle/>
          <a:p>
            <a:pPr marL="274320" indent="-274320" eaLnBrk="1" fontAlgn="auto" hangingPunct="1">
              <a:spcAft>
                <a:spcPts val="0"/>
              </a:spcAft>
              <a:buFont typeface="Wingdings" pitchFamily="2" charset="2"/>
              <a:buNone/>
              <a:defRPr/>
            </a:pPr>
            <a:r>
              <a:rPr lang="en-US" sz="2800"/>
              <a:t>The current ecological situation of the Saratov region is determined as the critical one. Heavy environmental pollution is going on as the amount of production is. Any city with high industrial potential including Saratov is an extremely unsteady system lost the possibility to self-healing from negative ecological factors. On the basis of it ecological situation of urbanized environment actually depends on percentage and structure of emissions in the atmosphere and discharges of toxic materials in the water.</a:t>
            </a:r>
            <a:endParaRPr lang="ru-RU" sz="2800"/>
          </a:p>
        </p:txBody>
      </p:sp>
      <p:sp>
        <p:nvSpPr>
          <p:cNvPr id="20482"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sz="4000"/>
              <a:t>The State of Drinking Water of the Saratov region</a:t>
            </a:r>
            <a:endParaRPr lang="ru-RU" sz="400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28bb2b3346113179a261754bdef357d48ab24e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75</TotalTime>
  <Words>886</Words>
  <Application>Microsoft PowerPoint</Application>
  <PresentationFormat>Экран (4:3)</PresentationFormat>
  <Paragraphs>71</Paragraphs>
  <Slides>18</Slides>
  <Notes>18</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18</vt:i4>
      </vt:variant>
    </vt:vector>
  </HeadingPairs>
  <TitlesOfParts>
    <vt:vector size="29" baseType="lpstr">
      <vt:lpstr>Garamond</vt:lpstr>
      <vt:lpstr>Arial</vt:lpstr>
      <vt:lpstr>Candara</vt:lpstr>
      <vt:lpstr>Symbol</vt:lpstr>
      <vt:lpstr>Calibri</vt:lpstr>
      <vt:lpstr>Century Gothic</vt:lpstr>
      <vt:lpstr>Times New Roman</vt:lpstr>
      <vt:lpstr>TimesNewRomanPSMT</vt:lpstr>
      <vt:lpstr>Wingdings</vt:lpstr>
      <vt:lpstr>Волна</vt:lpstr>
      <vt:lpstr>Диаграмма Microsoft Graph</vt:lpstr>
      <vt:lpstr>The Research Scientific Work «Drinking Water Quality Standards»</vt:lpstr>
      <vt:lpstr>Objectives:</vt:lpstr>
      <vt:lpstr>DWQS</vt:lpstr>
      <vt:lpstr>Conditions of DWQS</vt:lpstr>
      <vt:lpstr>Federal Standards of Drinking Water in US</vt:lpstr>
      <vt:lpstr>Drinking Water in US using an example of California </vt:lpstr>
      <vt:lpstr>What Is Considered Safe Drinking Water in California? </vt:lpstr>
      <vt:lpstr>Ecological situation in Russia </vt:lpstr>
      <vt:lpstr>The State of Drinking Water of the Saratov region</vt:lpstr>
      <vt:lpstr>Sanitary State of Water Supply of Saratov Region</vt:lpstr>
      <vt:lpstr>Research made by consulting company “System business growth” </vt:lpstr>
      <vt:lpstr>Surveys</vt:lpstr>
      <vt:lpstr>Frequency of consumption of mineral and drinking water</vt:lpstr>
      <vt:lpstr>Places of consumption of mineral and drinking water</vt:lpstr>
      <vt:lpstr>Choice criteria of mineral water</vt:lpstr>
      <vt:lpstr>Conclusion </vt:lpstr>
      <vt:lpstr>Слайд 17</vt:lpstr>
      <vt:lpstr>Слайд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diy</cp:lastModifiedBy>
  <cp:revision>7</cp:revision>
  <cp:lastPrinted>1601-01-01T00:00:00Z</cp:lastPrinted>
  <dcterms:created xsi:type="dcterms:W3CDTF">1601-01-01T00:00:00Z</dcterms:created>
  <dcterms:modified xsi:type="dcterms:W3CDTF">2013-02-14T19:15:40Z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