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3"/>
  </p:notesMasterIdLst>
  <p:sldIdLst>
    <p:sldId id="256" r:id="rId2"/>
    <p:sldId id="257" r:id="rId3"/>
    <p:sldId id="270" r:id="rId4"/>
    <p:sldId id="259" r:id="rId5"/>
    <p:sldId id="262" r:id="rId6"/>
    <p:sldId id="264" r:id="rId7"/>
    <p:sldId id="261" r:id="rId8"/>
    <p:sldId id="265" r:id="rId9"/>
    <p:sldId id="260" r:id="rId10"/>
    <p:sldId id="263" r:id="rId11"/>
    <p:sldId id="271" r:id="rId12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8E28A1B-D247-4ECE-8DFC-CAA0B035034A}" type="datetimeFigureOut">
              <a:rPr lang="ru-RU"/>
              <a:pPr>
                <a:defRPr/>
              </a:pPr>
              <a:t>14.02.2013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38638BC-BE0C-47CA-BA6F-7172955494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C02406-CB7D-4AEC-BD5B-8CE4586A0AB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8638BC-BE0C-47CA-BA6F-7172955494A5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8638BC-BE0C-47CA-BA6F-7172955494A5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8638BC-BE0C-47CA-BA6F-7172955494A5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8638BC-BE0C-47CA-BA6F-7172955494A5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8638BC-BE0C-47CA-BA6F-7172955494A5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8638BC-BE0C-47CA-BA6F-7172955494A5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8638BC-BE0C-47CA-BA6F-7172955494A5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8638BC-BE0C-47CA-BA6F-7172955494A5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8638BC-BE0C-47CA-BA6F-7172955494A5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8638BC-BE0C-47CA-BA6F-7172955494A5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274CB-A82F-4930-B6C9-6596ED6590B0}" type="datetimeFigureOut">
              <a:rPr lang="ru-RU"/>
              <a:pPr>
                <a:defRPr/>
              </a:pPr>
              <a:t>14.02.2013</a:t>
            </a:fld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3C105-648A-4AA8-908F-2025EEFBB9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E847D-BE38-4B7A-B561-B96415DF1A46}" type="datetimeFigureOut">
              <a:rPr lang="ru-RU"/>
              <a:pPr>
                <a:defRPr/>
              </a:pPr>
              <a:t>14.02.2013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51906-E035-472F-913D-1CD1BA2896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44D72-2BA0-4FE2-8698-AE74D948F746}" type="datetimeFigureOut">
              <a:rPr lang="ru-RU"/>
              <a:pPr>
                <a:defRPr/>
              </a:pPr>
              <a:t>14.02.2013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0181A-AD2E-419D-82D1-A709F4329F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8DFBC-F547-4B69-980F-552FD1E73887}" type="datetimeFigureOut">
              <a:rPr lang="ru-RU"/>
              <a:pPr>
                <a:defRPr/>
              </a:pPr>
              <a:t>14.02.2013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813F1-F92F-4AE9-A8B6-25EDC0C981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5FFE1-AB23-4697-BBAD-D904CEBD3170}" type="datetimeFigureOut">
              <a:rPr lang="ru-RU"/>
              <a:pPr>
                <a:defRPr/>
              </a:pPr>
              <a:t>14.02.2013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D6D1E-8B38-4CE7-8717-5A2701D694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8CF5D-BBEC-4D33-A810-C7C1C5247A8B}" type="datetimeFigureOut">
              <a:rPr lang="ru-RU"/>
              <a:pPr>
                <a:defRPr/>
              </a:pPr>
              <a:t>14.02.2013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B6597-C305-48F6-8AAE-E08EBC8C9B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A0FCA-FE85-4BB3-9F84-15E1BF3EFD5A}" type="datetimeFigureOut">
              <a:rPr lang="ru-RU"/>
              <a:pPr>
                <a:defRPr/>
              </a:pPr>
              <a:t>14.02.2013</a:t>
            </a:fld>
            <a:endParaRPr lang="ru-RU" dirty="0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6DEF3-399D-4AF7-91E7-C365250F6E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8BFD5-15BB-4AE9-B0DD-21C60172C660}" type="datetimeFigureOut">
              <a:rPr lang="ru-RU"/>
              <a:pPr>
                <a:defRPr/>
              </a:pPr>
              <a:t>14.02.2013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387F3-128D-4ADC-896C-01907D8D479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52B6-1AD1-4B00-95A1-6258A1B25AC1}" type="datetimeFigureOut">
              <a:rPr lang="ru-RU"/>
              <a:pPr>
                <a:defRPr/>
              </a:pPr>
              <a:t>14.02.2013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F6F85-BF2F-4725-8777-9DBD344A5C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608B6-7B2E-41CF-B7F5-4B57D0227917}" type="datetimeFigureOut">
              <a:rPr lang="ru-RU"/>
              <a:pPr>
                <a:defRPr/>
              </a:pPr>
              <a:t>14.02.2013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499ED-8FD9-48E6-9150-58517B9FB3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AB5D6-CB01-40F3-B684-383E97074394}" type="datetimeFigureOut">
              <a:rPr lang="ru-RU"/>
              <a:pPr>
                <a:defRPr/>
              </a:pPr>
              <a:t>14.02.2013</a:t>
            </a:fld>
            <a:endParaRPr lang="ru-RU" dirty="0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D5FEB-15F6-4773-AD38-B8ADC9B5D2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DE6F7B-6672-420A-AAD4-C343D7D00661}" type="datetimeFigureOut">
              <a:rPr lang="ru-RU"/>
              <a:pPr>
                <a:defRPr/>
              </a:pPr>
              <a:t>14.02.2013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A9BEE8-A69F-4399-A6A5-B0346AD3FF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85" r:id="rId2"/>
    <p:sldLayoutId id="2147483794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5" r:id="rId9"/>
    <p:sldLayoutId id="2147483791" r:id="rId10"/>
    <p:sldLayoutId id="2147483792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beautifulnoise.files.wordpress.com/2008/12/213286ear-with-sound-wave-posters.jpg?w=300&amp;h=300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img.tyt.by/n/02/0/shumnye_sosedi3.jp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87;&#1090;&#1080;&#1094;&#1099;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uletindecarei.ro/wp-content/uploads/2010/03/stresul.jpg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8208912" cy="151216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400" smtClean="0"/>
              <a:t>How does the noise influence </a:t>
            </a:r>
            <a:r>
              <a:rPr lang="ru-RU" sz="4400" smtClean="0"/>
              <a:t/>
            </a:r>
            <a:br>
              <a:rPr lang="ru-RU" sz="4400" smtClean="0"/>
            </a:br>
            <a:r>
              <a:rPr lang="en-US" sz="4400" smtClean="0"/>
              <a:t>a person’s </a:t>
            </a:r>
            <a:r>
              <a:rPr lang="ru-RU" sz="4400" smtClean="0"/>
              <a:t> </a:t>
            </a:r>
            <a:r>
              <a:rPr lang="en-US" sz="4400" smtClean="0"/>
              <a:t>health?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24128" y="3212976"/>
            <a:ext cx="3240360" cy="1752600"/>
          </a:xfrm>
        </p:spPr>
        <p:txBody>
          <a:bodyPr>
            <a:normAutofit fontScale="70000" lnSpcReduction="20000"/>
          </a:bodyPr>
          <a:lstStyle/>
          <a:p>
            <a:pPr marL="342900" marR="0" indent="-342900" algn="l" eaLnBrk="1" hangingPunct="1">
              <a:buClr>
                <a:schemeClr val="hlink"/>
              </a:buClr>
              <a:buSzPct val="60000"/>
              <a:defRPr/>
            </a:pPr>
            <a:r>
              <a:rPr lang="en-US" sz="2200" b="1" smtClean="0">
                <a:solidFill>
                  <a:srgbClr val="CCEC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>Victoriya Shepelyova</a:t>
            </a:r>
            <a:endParaRPr lang="ru-RU" sz="2200" b="1" smtClean="0">
              <a:solidFill>
                <a:srgbClr val="CCECFF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Bookman Old Style" pitchFamily="18" charset="0"/>
            </a:endParaRPr>
          </a:p>
          <a:p>
            <a:pPr marL="342900" marR="0" indent="-342900" algn="l" eaLnBrk="1" hangingPunct="1">
              <a:buClr>
                <a:schemeClr val="hlink"/>
              </a:buClr>
              <a:buSzPct val="60000"/>
              <a:defRPr/>
            </a:pPr>
            <a:r>
              <a:rPr lang="en-US" sz="2200" b="1" smtClean="0">
                <a:solidFill>
                  <a:srgbClr val="CCEC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>Form </a:t>
            </a:r>
            <a:r>
              <a:rPr lang="ru-RU" sz="2200" b="1" smtClean="0">
                <a:solidFill>
                  <a:srgbClr val="CCEC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>3 «</a:t>
            </a:r>
            <a:r>
              <a:rPr lang="en-US" sz="2200" b="1" smtClean="0">
                <a:solidFill>
                  <a:srgbClr val="CCEC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>B</a:t>
            </a:r>
            <a:r>
              <a:rPr lang="ru-RU" sz="2200" b="1" smtClean="0">
                <a:solidFill>
                  <a:srgbClr val="CCEC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>» </a:t>
            </a:r>
            <a:endParaRPr lang="en-US" sz="2200" b="1" smtClean="0">
              <a:solidFill>
                <a:srgbClr val="CCECFF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Bookman Old Style" pitchFamily="18" charset="0"/>
            </a:endParaRPr>
          </a:p>
          <a:p>
            <a:pPr marL="342900" marR="0" indent="-342900" algn="l" eaLnBrk="1" hangingPunct="1">
              <a:buClr>
                <a:schemeClr val="hlink"/>
              </a:buClr>
              <a:buSzPct val="60000"/>
              <a:defRPr/>
            </a:pPr>
            <a:r>
              <a:rPr lang="en-US" sz="2200" b="1" smtClean="0">
                <a:solidFill>
                  <a:srgbClr val="CCEC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>Gymnasia</a:t>
            </a:r>
            <a:r>
              <a:rPr lang="ru-RU" sz="2200" b="1" smtClean="0">
                <a:solidFill>
                  <a:srgbClr val="CCEC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> №</a:t>
            </a:r>
            <a:r>
              <a:rPr lang="en-US" sz="2200" b="1" smtClean="0">
                <a:solidFill>
                  <a:srgbClr val="CCEC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> </a:t>
            </a:r>
            <a:r>
              <a:rPr lang="ru-RU" sz="2200" b="1" smtClean="0">
                <a:solidFill>
                  <a:srgbClr val="CCEC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>8</a:t>
            </a:r>
            <a:r>
              <a:rPr lang="ru-RU" sz="2200" smtClean="0"/>
              <a:t> </a:t>
            </a:r>
            <a:endParaRPr lang="en-US" sz="2200" smtClean="0"/>
          </a:p>
          <a:p>
            <a:pPr marL="342900" marR="0" indent="-342900" algn="l" eaLnBrk="1" hangingPunct="1">
              <a:buClr>
                <a:schemeClr val="hlink"/>
              </a:buClr>
              <a:buSzPct val="60000"/>
              <a:defRPr/>
            </a:pPr>
            <a:r>
              <a:rPr 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itchFamily="18" charset="0"/>
              </a:rPr>
              <a:t>The teachers are:</a:t>
            </a:r>
          </a:p>
          <a:p>
            <a:pPr marL="342900" marR="0" indent="-342900" algn="l" eaLnBrk="1" hangingPunct="1">
              <a:buClr>
                <a:schemeClr val="hlink"/>
              </a:buClr>
              <a:buSzPct val="60000"/>
              <a:defRPr/>
            </a:pPr>
            <a:r>
              <a:rPr 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itchFamily="18" charset="0"/>
              </a:rPr>
              <a:t>Irina Ivanovna Lepyohina </a:t>
            </a:r>
          </a:p>
          <a:p>
            <a:pPr marL="342900" marR="0" indent="-342900" algn="l" eaLnBrk="1" hangingPunct="1">
              <a:buClr>
                <a:schemeClr val="hlink"/>
              </a:buClr>
              <a:buSzPct val="60000"/>
              <a:defRPr/>
            </a:pPr>
            <a:r>
              <a:rPr 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itchFamily="18" charset="0"/>
              </a:rPr>
              <a:t>Inna Gennadyevna Myagkaya</a:t>
            </a:r>
            <a:endParaRPr lang="ru-RU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marR="0" indent="-342900" algn="l" eaLnBrk="1" hangingPunct="1">
              <a:buClr>
                <a:schemeClr val="hlink"/>
              </a:buClr>
              <a:buSzPct val="60000"/>
              <a:defRPr/>
            </a:pPr>
            <a:endParaRPr lang="ru-RU" sz="22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419475" y="6165850"/>
            <a:ext cx="273685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Engels</a:t>
            </a:r>
            <a:r>
              <a:rPr lang="ru-RU" sz="24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  2013</a:t>
            </a:r>
            <a:endParaRPr lang="ru-RU" sz="2400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12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750" y="2870200"/>
            <a:ext cx="3887788" cy="299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89925" cy="564605"/>
          </a:xfrm>
        </p:spPr>
        <p:txBody>
          <a:bodyPr/>
          <a:lstStyle/>
          <a:p>
            <a:pPr eaLnBrk="1" hangingPunct="1"/>
            <a:r>
              <a:rPr lang="ru-RU" sz="2800" b="1" dirty="0" smtClean="0"/>
              <a:t> </a:t>
            </a:r>
            <a:r>
              <a:rPr lang="en-US" sz="3600" b="1" dirty="0" smtClean="0">
                <a:latin typeface="+mn-lt"/>
              </a:rPr>
              <a:t>I made the experience</a:t>
            </a:r>
            <a:endParaRPr lang="ru-RU" sz="3600" dirty="0" smtClean="0">
              <a:latin typeface="+mn-lt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323528" y="1494820"/>
          <a:ext cx="8568952" cy="4884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6194"/>
                <a:gridCol w="4402758"/>
              </a:tblGrid>
              <a:tr h="5958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 listened to the loud music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</a:t>
                      </a:r>
                      <a:r>
                        <a:rPr lang="en-US" sz="24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stayed in a quiet room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721208">
                <a:tc>
                  <a:txBody>
                    <a:bodyPr/>
                    <a:lstStyle/>
                    <a:p>
                      <a:pPr marL="0" indent="269875" algn="l" rtl="0" fontAlgn="b"/>
                      <a:r>
                        <a:rPr kumimoji="0"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 first I was cheerful, then I got tired, had a headache, there was noise in my ears, I became absent-minded, irritable. </a:t>
                      </a:r>
                    </a:p>
                    <a:p>
                      <a:pPr marL="0" indent="269875" algn="l" rtl="0" fontAlgn="b"/>
                      <a:r>
                        <a:rPr kumimoji="0"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 couldn’t focus on my homework. In the evening I couldn’t fell asleep for a long time.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lvl="0" indent="269875" algn="ctr" rtl="0" fontAlgn="b"/>
                      <a:r>
                        <a:rPr kumimoji="0"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 rested, did my homework quickly and correctly, in the evening I fell asleep quickly.</a:t>
                      </a:r>
                      <a:endParaRPr lang="ru-RU" sz="24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algn="l" rtl="0" fontAlgn="b"/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353394">
                <a:tc>
                  <a:txBody>
                    <a:bodyPr/>
                    <a:lstStyle/>
                    <a:p>
                      <a:pPr marL="0" indent="360363"/>
                      <a:r>
                        <a:rPr kumimoji="0"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conclusion is</a:t>
                      </a:r>
                      <a:endParaRPr kumimoji="0" lang="ru-RU" sz="24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loud music has a negative effect on a person’s health.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630238"/>
                      <a:r>
                        <a:rPr kumimoji="0"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conclusion is</a:t>
                      </a:r>
                      <a:endParaRPr kumimoji="0" lang="ru-RU" sz="24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kumimoji="0"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silence has a positive effect on a person’s health.</a:t>
                      </a:r>
                      <a:endParaRPr lang="ru-RU" sz="24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892480" cy="1008112"/>
          </a:xfrm>
        </p:spPr>
        <p:txBody>
          <a:bodyPr/>
          <a:lstStyle/>
          <a:p>
            <a:pPr eaLnBrk="1" hangingPunct="1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en-US" sz="3200" b="1" dirty="0" smtClean="0"/>
              <a:t> </a:t>
            </a:r>
            <a:r>
              <a:rPr lang="en-US" sz="2800" b="1" dirty="0" smtClean="0">
                <a:latin typeface="+mn-lt"/>
              </a:rPr>
              <a:t>Then I measured the level of noise in gymnasia №8</a:t>
            </a:r>
            <a:r>
              <a:rPr lang="ru-RU" sz="2800" dirty="0" smtClean="0">
                <a:latin typeface="+mn-lt"/>
              </a:rPr>
              <a:t/>
            </a:r>
            <a:br>
              <a:rPr lang="ru-RU" sz="2800" dirty="0" smtClean="0">
                <a:latin typeface="+mn-lt"/>
              </a:rPr>
            </a:br>
            <a:endParaRPr lang="ru-RU" sz="2800" dirty="0" smtClean="0">
              <a:latin typeface="+mn-lt"/>
            </a:endParaRPr>
          </a:p>
        </p:txBody>
      </p:sp>
      <p:sp>
        <p:nvSpPr>
          <p:cNvPr id="14339" name="Содержимое 3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397549"/>
          </a:xfrm>
        </p:spPr>
        <p:txBody>
          <a:bodyPr/>
          <a:lstStyle/>
          <a:p>
            <a:pPr marL="360363" indent="-360363">
              <a:buNone/>
            </a:pPr>
            <a:r>
              <a:rPr lang="en-US" b="1" dirty="0" smtClean="0">
                <a:cs typeface="Arial" pitchFamily="34" charset="0"/>
              </a:rPr>
              <a:t>The results of measurements are:</a:t>
            </a:r>
            <a:r>
              <a:rPr lang="en-US" dirty="0" smtClean="0">
                <a:cs typeface="Arial" pitchFamily="34" charset="0"/>
              </a:rPr>
              <a:t/>
            </a:r>
            <a:br>
              <a:rPr lang="en-US" dirty="0" smtClean="0">
                <a:cs typeface="Arial" pitchFamily="34" charset="0"/>
              </a:rPr>
            </a:br>
            <a:r>
              <a:rPr lang="en-US" dirty="0" smtClean="0">
                <a:cs typeface="Arial" pitchFamily="34" charset="0"/>
              </a:rPr>
              <a:t>- in the cafeteria at dinner-time the level of noise was about  </a:t>
            </a:r>
            <a:r>
              <a:rPr lang="en-US" dirty="0" smtClean="0">
                <a:solidFill>
                  <a:srgbClr val="FF0000"/>
                </a:solidFill>
                <a:cs typeface="Arial" pitchFamily="34" charset="0"/>
              </a:rPr>
              <a:t>83 dB</a:t>
            </a:r>
            <a:r>
              <a:rPr lang="en-US" dirty="0" smtClean="0">
                <a:cs typeface="Arial" pitchFamily="34" charset="0"/>
              </a:rPr>
              <a:t>;</a:t>
            </a:r>
            <a:br>
              <a:rPr lang="en-US" dirty="0" smtClean="0">
                <a:cs typeface="Arial" pitchFamily="34" charset="0"/>
              </a:rPr>
            </a:br>
            <a:r>
              <a:rPr lang="en-US" dirty="0" smtClean="0">
                <a:cs typeface="Arial" pitchFamily="34" charset="0"/>
              </a:rPr>
              <a:t>- during  the breaks the level of noise was about </a:t>
            </a:r>
            <a:r>
              <a:rPr lang="en-US" dirty="0" smtClean="0">
                <a:solidFill>
                  <a:srgbClr val="FF0000"/>
                </a:solidFill>
                <a:cs typeface="Arial" pitchFamily="34" charset="0"/>
              </a:rPr>
              <a:t>76 dB</a:t>
            </a:r>
            <a:r>
              <a:rPr lang="en-US" dirty="0" smtClean="0">
                <a:cs typeface="Arial" pitchFamily="34" charset="0"/>
              </a:rPr>
              <a:t>.</a:t>
            </a:r>
          </a:p>
          <a:p>
            <a:pPr marL="0" indent="0">
              <a:buNone/>
            </a:pPr>
            <a:r>
              <a:rPr lang="en-US" sz="2400" b="1" dirty="0" smtClean="0">
                <a:cs typeface="Arial" pitchFamily="34" charset="0"/>
              </a:rPr>
              <a:t>Comfortable sound for a person is 30-40 dB. </a:t>
            </a:r>
          </a:p>
          <a:p>
            <a:pPr marL="0" indent="0">
              <a:buNone/>
            </a:pPr>
            <a:r>
              <a:rPr lang="en-US" sz="2400" b="1" dirty="0" smtClean="0">
                <a:cs typeface="Arial" pitchFamily="34" charset="0"/>
              </a:rPr>
              <a:t>The harmful level of noise is 90 dB.</a:t>
            </a:r>
            <a:r>
              <a:rPr lang="en-US" sz="2400" dirty="0" smtClean="0">
                <a:cs typeface="Arial" pitchFamily="34" charset="0"/>
              </a:rPr>
              <a:t/>
            </a:r>
            <a:br>
              <a:rPr lang="en-US" sz="2400" dirty="0" smtClean="0">
                <a:cs typeface="Arial" pitchFamily="34" charset="0"/>
              </a:rPr>
            </a:br>
            <a:r>
              <a:rPr lang="en-US" sz="2400" dirty="0" smtClean="0">
                <a:cs typeface="Arial" pitchFamily="34" charset="0"/>
              </a:rPr>
              <a:t>The level of noise which is higher than 180 decibels can be fatal. </a:t>
            </a:r>
          </a:p>
          <a:p>
            <a:pPr marL="0" indent="449263">
              <a:buNone/>
            </a:pPr>
            <a:endParaRPr lang="en-US" sz="2400" u="sng" dirty="0" smtClean="0">
              <a:solidFill>
                <a:srgbClr val="FF0000"/>
              </a:solidFill>
              <a:cs typeface="Arial" pitchFamily="34" charset="0"/>
            </a:endParaRPr>
          </a:p>
          <a:p>
            <a:pPr marL="0" indent="449263">
              <a:buNone/>
            </a:pPr>
            <a:r>
              <a:rPr lang="en-US" sz="2400" b="1" u="sng" dirty="0" smtClean="0">
                <a:solidFill>
                  <a:srgbClr val="FF0000"/>
                </a:solidFill>
                <a:cs typeface="Arial" pitchFamily="34" charset="0"/>
              </a:rPr>
              <a:t>The conclusion is</a:t>
            </a:r>
            <a:r>
              <a:rPr lang="en-US" sz="2400" b="1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en-US" sz="2400" dirty="0" smtClean="0">
                <a:cs typeface="Arial" pitchFamily="34" charset="0"/>
              </a:rPr>
              <a:t>the level of noise in gymnasia exceeds the comfortable noise level for a person. It means that the high level of noise influences the health of our pupils and teachers badly.</a:t>
            </a:r>
            <a:endParaRPr lang="ru-RU" sz="2400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92696"/>
            <a:ext cx="8496944" cy="5976664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400" b="1" dirty="0" smtClean="0"/>
              <a:t>When you come home from school you feel different: 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400" dirty="0" smtClean="0"/>
              <a:t>• sometimes you are active and cheerful;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400" dirty="0" smtClean="0"/>
              <a:t>• and other days you're tired and irritable. You've got a headache and you don’t want to do anything.</a:t>
            </a:r>
            <a:endParaRPr lang="en-US" sz="2000" dirty="0" smtClean="0"/>
          </a:p>
          <a:p>
            <a:pPr marL="274320" indent="-274320" algn="ctr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/>
              <a:t> </a:t>
            </a:r>
            <a:r>
              <a:rPr lang="en-US" sz="2800" b="1" dirty="0" smtClean="0"/>
              <a:t>Don’t you think, why?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400" b="1" dirty="0" smtClean="0"/>
              <a:t>Why do you feel different after school? </a:t>
            </a:r>
            <a:endParaRPr lang="ru-RU" sz="2400" b="1" dirty="0" smtClean="0"/>
          </a:p>
          <a:p>
            <a:pPr>
              <a:lnSpc>
                <a:spcPct val="150000"/>
              </a:lnSpc>
              <a:buNone/>
            </a:pPr>
            <a:r>
              <a:rPr lang="en-US" sz="2400" b="1" dirty="0" smtClean="0"/>
              <a:t>What can have an influence on your mood?</a:t>
            </a:r>
          </a:p>
          <a:p>
            <a:pPr>
              <a:lnSpc>
                <a:spcPct val="150000"/>
              </a:lnSpc>
              <a:buNone/>
            </a:pPr>
            <a:r>
              <a:rPr lang="en-US" sz="2400" dirty="0" smtClean="0"/>
              <a:t>Once my teacher told that the NOISE has a very strong influence on </a:t>
            </a:r>
            <a:r>
              <a:rPr lang="ru-RU" sz="2400" dirty="0" smtClean="0"/>
              <a:t>а</a:t>
            </a:r>
            <a:r>
              <a:rPr lang="en-US" sz="2400" dirty="0" smtClean="0"/>
              <a:t> person.  I decided to check it out.</a:t>
            </a:r>
            <a:endParaRPr lang="ru-RU" sz="2400" dirty="0" smtClean="0"/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4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899592" y="692696"/>
            <a:ext cx="7715250" cy="1007740"/>
          </a:xfrm>
        </p:spPr>
        <p:txBody>
          <a:bodyPr/>
          <a:lstStyle/>
          <a:p>
            <a:pPr eaLnBrk="1" hangingPunct="1"/>
            <a:r>
              <a:rPr lang="en-US" sz="3200" b="1" dirty="0" smtClean="0">
                <a:latin typeface="Constantia" pitchFamily="18" charset="0"/>
                <a:cs typeface="Times New Roman" pitchFamily="18" charset="0"/>
              </a:rPr>
              <a:t>How does the NOISE influence a man </a:t>
            </a:r>
            <a:r>
              <a:rPr lang="ru-RU" sz="3200" b="1" dirty="0" smtClean="0">
                <a:latin typeface="Constantia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Constantia" pitchFamily="18" charset="0"/>
                <a:cs typeface="Times New Roman" pitchFamily="18" charset="0"/>
              </a:rPr>
            </a:br>
            <a:r>
              <a:rPr lang="en-US" sz="3200" b="1" dirty="0" smtClean="0">
                <a:latin typeface="Constantia" pitchFamily="18" charset="0"/>
                <a:cs typeface="Times New Roman" pitchFamily="18" charset="0"/>
              </a:rPr>
              <a:t>and affect his health?</a:t>
            </a:r>
            <a:endParaRPr lang="ru-RU" sz="3200" b="1" dirty="0" smtClean="0"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44824"/>
            <a:ext cx="8568952" cy="4752528"/>
          </a:xfrm>
        </p:spPr>
        <p:txBody>
          <a:bodyPr>
            <a:normAutofit fontScale="62500" lnSpcReduction="20000"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b="1" dirty="0" smtClean="0"/>
              <a:t>     </a:t>
            </a:r>
            <a:r>
              <a:rPr lang="en-US" sz="3800" b="1" dirty="0" smtClean="0"/>
              <a:t>To answer the question, I followed the plan:</a:t>
            </a:r>
            <a:r>
              <a:rPr lang="en-US" sz="3800" dirty="0" smtClean="0"/>
              <a:t/>
            </a:r>
            <a:br>
              <a:rPr lang="en-US" sz="3800" dirty="0" smtClean="0"/>
            </a:br>
            <a:r>
              <a:rPr lang="en-US" sz="3800" dirty="0" smtClean="0"/>
              <a:t>• Collect the information about the noise and its impact on a person in the Internet;</a:t>
            </a:r>
            <a:br>
              <a:rPr lang="en-US" sz="3800" dirty="0" smtClean="0"/>
            </a:br>
            <a:r>
              <a:rPr lang="en-US" sz="3800" dirty="0" smtClean="0"/>
              <a:t>•Discuss this information  with the classmates and with the parents;</a:t>
            </a:r>
            <a:br>
              <a:rPr lang="en-US" sz="3800" dirty="0" smtClean="0"/>
            </a:br>
            <a:r>
              <a:rPr lang="en-US" sz="3800" dirty="0" smtClean="0"/>
              <a:t>• Test the effects of loud music on my body;</a:t>
            </a:r>
            <a:br>
              <a:rPr lang="en-US" sz="3800" dirty="0" smtClean="0"/>
            </a:br>
            <a:r>
              <a:rPr lang="en-US" sz="3800" dirty="0" smtClean="0"/>
              <a:t>• Measure the level of noise in our gymnasia;</a:t>
            </a:r>
            <a:br>
              <a:rPr lang="en-US" sz="3800" dirty="0" smtClean="0"/>
            </a:br>
            <a:r>
              <a:rPr lang="en-US" sz="3800" dirty="0" smtClean="0"/>
              <a:t>• </a:t>
            </a:r>
            <a:r>
              <a:rPr lang="en-US" sz="3800" dirty="0" err="1" smtClean="0"/>
              <a:t>Analyse</a:t>
            </a:r>
            <a:r>
              <a:rPr lang="en-US" sz="3800" dirty="0" smtClean="0"/>
              <a:t> the results;</a:t>
            </a:r>
            <a:br>
              <a:rPr lang="en-US" sz="3800" dirty="0" smtClean="0"/>
            </a:br>
            <a:r>
              <a:rPr lang="en-US" sz="3800" dirty="0" smtClean="0"/>
              <a:t>• Make conclusions.</a:t>
            </a:r>
            <a:endParaRPr lang="ru-RU" sz="3800" dirty="0" smtClean="0"/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720080"/>
          </a:xfrm>
        </p:spPr>
        <p:txBody>
          <a:bodyPr/>
          <a:lstStyle/>
          <a:p>
            <a:pPr eaLnBrk="1" hangingPunct="1"/>
            <a:r>
              <a:rPr lang="en-US" sz="4400" b="1" dirty="0" smtClean="0">
                <a:latin typeface="Constantia" pitchFamily="18" charset="0"/>
              </a:rPr>
              <a:t>What is noise?</a:t>
            </a:r>
            <a:endParaRPr lang="ru-RU" sz="4400" dirty="0" smtClean="0"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3848" y="1268760"/>
            <a:ext cx="5626671" cy="540032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   From the Internet and books, I learned that </a:t>
            </a:r>
            <a:r>
              <a:rPr lang="en-US" sz="2400" b="1" dirty="0" smtClean="0"/>
              <a:t>SOUND</a:t>
            </a:r>
            <a:r>
              <a:rPr lang="en-US" sz="2400" dirty="0" smtClean="0"/>
              <a:t> is something that you hear. 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en-US" sz="2400" b="1" dirty="0" smtClean="0"/>
              <a:t>    NOISE </a:t>
            </a:r>
            <a:r>
              <a:rPr lang="en-US" sz="2400" dirty="0" smtClean="0"/>
              <a:t>is a collection of sounds of different intensity.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    Dahl’s dictionary says: 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</a:t>
            </a:r>
            <a:r>
              <a:rPr lang="en-US" sz="2400" dirty="0" smtClean="0"/>
              <a:t>«</a:t>
            </a:r>
            <a:r>
              <a:rPr lang="en-US" sz="2400" b="1" dirty="0" smtClean="0"/>
              <a:t>NOISE is sound of any kind, voices, affecting the ear, loud voices, screaming, knocking, everything that gets heard in the ears».</a:t>
            </a:r>
            <a:endParaRPr lang="ru-RU" sz="2400" b="1" dirty="0"/>
          </a:p>
        </p:txBody>
      </p:sp>
      <p:pic>
        <p:nvPicPr>
          <p:cNvPr id="8196" name="i-main-pic" descr="Картинка 34 из 29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850" y="1989138"/>
            <a:ext cx="2857500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89925" cy="636587"/>
          </a:xfrm>
        </p:spPr>
        <p:txBody>
          <a:bodyPr/>
          <a:lstStyle/>
          <a:p>
            <a:pPr eaLnBrk="1" hangingPunct="1"/>
            <a:r>
              <a:rPr lang="en-US" sz="3600" b="1" dirty="0" smtClean="0">
                <a:latin typeface="+mn-lt"/>
              </a:rPr>
              <a:t>The sources of noise are:</a:t>
            </a:r>
            <a:endParaRPr lang="ru-RU" sz="3600" dirty="0" smtClean="0">
              <a:latin typeface="+mn-lt"/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5410200" cy="4392835"/>
          </a:xfrm>
        </p:spPr>
        <p:txBody>
          <a:bodyPr/>
          <a:lstStyle/>
          <a:p>
            <a:pPr lvl="0"/>
            <a:r>
              <a:rPr lang="en-US" sz="2800" dirty="0" smtClean="0"/>
              <a:t>TV sets, tape recorders, washing machines, radios;</a:t>
            </a:r>
            <a:endParaRPr lang="ru-RU" sz="2800" dirty="0" smtClean="0"/>
          </a:p>
          <a:p>
            <a:pPr lvl="0"/>
            <a:r>
              <a:rPr lang="en-US" sz="2800" dirty="0" smtClean="0"/>
              <a:t> transport (trains, planes, cars);</a:t>
            </a:r>
            <a:endParaRPr lang="ru-RU" sz="2800" dirty="0" smtClean="0"/>
          </a:p>
          <a:p>
            <a:pPr lvl="0"/>
            <a:r>
              <a:rPr lang="en-US" sz="2800" dirty="0" smtClean="0"/>
              <a:t> construction work;</a:t>
            </a:r>
            <a:endParaRPr lang="ru-RU" sz="2800" dirty="0" smtClean="0"/>
          </a:p>
          <a:p>
            <a:pPr lvl="0"/>
            <a:r>
              <a:rPr lang="en-US" sz="2800" dirty="0" smtClean="0"/>
              <a:t>natural sounds (thunder, rain, earthquake, rustle of leaves);</a:t>
            </a:r>
            <a:endParaRPr lang="ru-RU" sz="2800" dirty="0" smtClean="0"/>
          </a:p>
          <a:p>
            <a:pPr lvl="0"/>
            <a:r>
              <a:rPr lang="en-US" sz="2800" dirty="0" smtClean="0"/>
              <a:t>music, screams;</a:t>
            </a:r>
            <a:endParaRPr lang="ru-RU" sz="2800" dirty="0" smtClean="0"/>
          </a:p>
          <a:p>
            <a:pPr lvl="0"/>
            <a:r>
              <a:rPr lang="en-US" sz="2800" dirty="0" smtClean="0"/>
              <a:t> whisper, conversation.</a:t>
            </a:r>
            <a:endParaRPr lang="ru-RU" sz="2800" dirty="0" smtClean="0"/>
          </a:p>
          <a:p>
            <a:pPr algn="just" defTabSz="449263" eaLnBrk="1" hangingPunct="1">
              <a:buClr>
                <a:srgbClr val="000000"/>
              </a:buClr>
              <a:buSzPct val="100000"/>
              <a:buFont typeface="Wingdings 2" pitchFamily="18" charset="2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200" dirty="0" smtClean="0"/>
          </a:p>
        </p:txBody>
      </p:sp>
      <p:pic>
        <p:nvPicPr>
          <p:cNvPr id="9220" name="i-main-pic" descr="Картинка 58 из 29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0425" y="3500438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425" y="908050"/>
            <a:ext cx="2905125" cy="2376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539750" y="620713"/>
            <a:ext cx="8218488" cy="636587"/>
          </a:xfrm>
        </p:spPr>
        <p:txBody>
          <a:bodyPr/>
          <a:lstStyle/>
          <a:p>
            <a:pPr algn="ctr" eaLnBrk="1" hangingPunct="1"/>
            <a:r>
              <a:rPr lang="en-US" sz="3600" b="1" dirty="0" smtClean="0">
                <a:latin typeface="+mn-lt"/>
              </a:rPr>
              <a:t>The influence of noise on a person’s health</a:t>
            </a:r>
            <a:endParaRPr lang="ru-RU" sz="3600" dirty="0" smtClean="0">
              <a:latin typeface="+mn-lt"/>
            </a:endParaRPr>
          </a:p>
        </p:txBody>
      </p:sp>
      <p:sp>
        <p:nvSpPr>
          <p:cNvPr id="10243" name="Прямоугольник 6"/>
          <p:cNvSpPr>
            <a:spLocks noChangeArrowheads="1"/>
          </p:cNvSpPr>
          <p:nvPr/>
        </p:nvSpPr>
        <p:spPr bwMode="auto">
          <a:xfrm>
            <a:off x="250825" y="1341438"/>
            <a:ext cx="51847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 smtClean="0">
                <a:latin typeface="+mn-lt"/>
              </a:rPr>
              <a:t>Noises can be </a:t>
            </a:r>
          </a:p>
          <a:p>
            <a:r>
              <a:rPr lang="en-US" sz="2800" b="1" dirty="0" smtClean="0">
                <a:latin typeface="+mn-lt"/>
              </a:rPr>
              <a:t>pleasant</a:t>
            </a:r>
            <a:r>
              <a:rPr lang="en-US" sz="2800" dirty="0" smtClean="0">
                <a:latin typeface="+mn-lt"/>
              </a:rPr>
              <a:t> and </a:t>
            </a:r>
            <a:r>
              <a:rPr lang="en-US" sz="2800" b="1" dirty="0" smtClean="0">
                <a:latin typeface="+mn-lt"/>
              </a:rPr>
              <a:t>unhealthy</a:t>
            </a:r>
            <a:r>
              <a:rPr lang="en-US" sz="2800" dirty="0" smtClean="0">
                <a:latin typeface="+mn-lt"/>
              </a:rPr>
              <a:t>. </a:t>
            </a:r>
          </a:p>
          <a:p>
            <a:endParaRPr lang="ru-RU" sz="2800" dirty="0" smtClean="0">
              <a:latin typeface="+mn-lt"/>
            </a:endParaRPr>
          </a:p>
          <a:p>
            <a:r>
              <a:rPr lang="en-US" sz="2800" u="sng" dirty="0" smtClean="0">
                <a:latin typeface="+mn-lt"/>
              </a:rPr>
              <a:t>Pleasant noises include: </a:t>
            </a:r>
            <a:endParaRPr lang="ru-RU" sz="2800" u="sng" dirty="0" smtClean="0">
              <a:latin typeface="+mn-lt"/>
            </a:endParaRPr>
          </a:p>
          <a:p>
            <a:r>
              <a:rPr lang="en-US" sz="2800" dirty="0" smtClean="0">
                <a:latin typeface="+mn-lt"/>
              </a:rPr>
              <a:t>the sound of the sea, babbling stream, the rustle of leaves, the sound of rain, birds singing and the voice of dolphins. </a:t>
            </a:r>
          </a:p>
          <a:p>
            <a:endParaRPr lang="ru-RU" sz="2800" dirty="0" smtClean="0">
              <a:latin typeface="+mn-lt"/>
            </a:endParaRPr>
          </a:p>
          <a:p>
            <a:r>
              <a:rPr lang="en-US" sz="2800" dirty="0" smtClean="0">
                <a:latin typeface="+mn-lt"/>
              </a:rPr>
              <a:t>We like to listen to these sounds. They help us to relax.</a:t>
            </a:r>
            <a:endParaRPr lang="ru-RU" sz="2800" dirty="0" smtClean="0">
              <a:latin typeface="+mn-lt"/>
            </a:endParaRPr>
          </a:p>
          <a:p>
            <a:r>
              <a:rPr lang="en-US" sz="2800" dirty="0" smtClean="0">
                <a:latin typeface="+mn-lt"/>
              </a:rPr>
              <a:t> </a:t>
            </a:r>
            <a:endParaRPr lang="ru-RU" sz="2800" dirty="0">
              <a:latin typeface="+mn-lt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51500" y="1412875"/>
            <a:ext cx="331311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51500" y="4221163"/>
            <a:ext cx="3313113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тиц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528638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i-main-pic" descr="Картинка 5 из 29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628800"/>
            <a:ext cx="3240360" cy="2958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89925" cy="6366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/>
              <a:t>The influence of noise on a person’s health</a:t>
            </a:r>
            <a:endParaRPr lang="ru-RU" sz="3600" dirty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362950" cy="554461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en-US" sz="2400" dirty="0" smtClean="0"/>
              <a:t>But noise, loud music may influence the human body badly. Noise effects</a:t>
            </a:r>
            <a:endParaRPr lang="ru-RU" sz="2400" dirty="0" smtClean="0"/>
          </a:p>
          <a:p>
            <a:pPr marL="719138" lvl="0" indent="-269875"/>
            <a:r>
              <a:rPr lang="en-US" sz="2400" dirty="0" smtClean="0"/>
              <a:t>your  ears;</a:t>
            </a:r>
            <a:endParaRPr lang="ru-RU" sz="2400" dirty="0" smtClean="0"/>
          </a:p>
          <a:p>
            <a:pPr marL="719138" lvl="0" indent="-269875"/>
            <a:r>
              <a:rPr lang="en-US" sz="2400" dirty="0" smtClean="0"/>
              <a:t>your nervous system;</a:t>
            </a:r>
            <a:endParaRPr lang="ru-RU" sz="2400" dirty="0" smtClean="0"/>
          </a:p>
          <a:p>
            <a:pPr marL="719138" lvl="0" indent="-269875"/>
            <a:r>
              <a:rPr lang="en-US" sz="2400" dirty="0" smtClean="0"/>
              <a:t>your  heart;</a:t>
            </a:r>
            <a:endParaRPr lang="ru-RU" sz="2400" dirty="0" smtClean="0"/>
          </a:p>
          <a:p>
            <a:pPr marL="719138" lvl="0" indent="-269875"/>
            <a:r>
              <a:rPr lang="en-US" sz="2400" dirty="0" smtClean="0"/>
              <a:t>immune system.</a:t>
            </a:r>
          </a:p>
          <a:p>
            <a:pPr marL="719138" lvl="0" indent="-269875"/>
            <a:endParaRPr lang="ru-RU" sz="2200" b="1" dirty="0" smtClean="0"/>
          </a:p>
          <a:p>
            <a:pPr indent="-93663">
              <a:buNone/>
            </a:pPr>
            <a:r>
              <a:rPr lang="en-US" sz="2400" dirty="0" smtClean="0"/>
              <a:t>Loud music </a:t>
            </a:r>
            <a:endParaRPr lang="ru-RU" sz="2400" dirty="0" smtClean="0"/>
          </a:p>
          <a:p>
            <a:pPr marL="719138" indent="-269875"/>
            <a:r>
              <a:rPr lang="en-US" sz="2400" dirty="0" smtClean="0"/>
              <a:t>makes you irritable, nervous, weak, forgetful;</a:t>
            </a:r>
            <a:endParaRPr lang="ru-RU" sz="2400" dirty="0" smtClean="0"/>
          </a:p>
          <a:p>
            <a:pPr marL="719138" indent="-269875"/>
            <a:r>
              <a:rPr lang="en-US" sz="2400" dirty="0" smtClean="0"/>
              <a:t>you may hear and see badly;</a:t>
            </a:r>
            <a:endParaRPr lang="ru-RU" sz="2400" dirty="0" smtClean="0"/>
          </a:p>
          <a:p>
            <a:pPr marL="719138" indent="-269875"/>
            <a:r>
              <a:rPr lang="en-US" sz="2400" dirty="0" smtClean="0"/>
              <a:t>you get tired very quickly;</a:t>
            </a:r>
            <a:endParaRPr lang="ru-RU" sz="2400" dirty="0" smtClean="0"/>
          </a:p>
          <a:p>
            <a:pPr marL="719138" indent="-269875"/>
            <a:r>
              <a:rPr lang="en-US" sz="2400" dirty="0" smtClean="0"/>
              <a:t>you can’t do your homework well.</a:t>
            </a: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506718" cy="780628"/>
          </a:xfrm>
        </p:spPr>
        <p:txBody>
          <a:bodyPr/>
          <a:lstStyle/>
          <a:p>
            <a:pPr eaLnBrk="1" hangingPunct="1"/>
            <a:r>
              <a:rPr lang="en-US" sz="3200" b="1" dirty="0" smtClean="0"/>
              <a:t>The influence of loud music on a person’s health</a:t>
            </a:r>
            <a:endParaRPr lang="ru-RU" sz="3200" b="1" dirty="0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2916238" y="1412875"/>
            <a:ext cx="5832475" cy="2952229"/>
          </a:xfrm>
        </p:spPr>
        <p:txBody>
          <a:bodyPr/>
          <a:lstStyle/>
          <a:p>
            <a:pPr marL="0" indent="269875" eaLnBrk="1" hangingPunct="1">
              <a:lnSpc>
                <a:spcPct val="150000"/>
              </a:lnSpc>
              <a:buNone/>
            </a:pPr>
            <a:r>
              <a:rPr lang="en-US" sz="2400" dirty="0" smtClean="0">
                <a:ea typeface="Arial Unicode MS" pitchFamily="34" charset="-128"/>
                <a:cs typeface="Arial Unicode MS" pitchFamily="34" charset="-128"/>
              </a:rPr>
              <a:t>A lot of children listen to loud music for a long time with the headphones. The maximum volume of modern player varies from </a:t>
            </a:r>
            <a:r>
              <a:rPr lang="en-US" sz="24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100 to 115 </a:t>
            </a:r>
            <a:r>
              <a:rPr lang="en-US" sz="2400" dirty="0" smtClean="0">
                <a:ea typeface="Arial Unicode MS" pitchFamily="34" charset="-128"/>
                <a:cs typeface="Arial Unicode MS" pitchFamily="34" charset="-128"/>
              </a:rPr>
              <a:t>decibels.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ru-RU" sz="2000" dirty="0" smtClean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1341438"/>
            <a:ext cx="2375495" cy="33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32588" y="3644900"/>
            <a:ext cx="2220912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Прямоугольник 7"/>
          <p:cNvSpPr>
            <a:spLocks noChangeArrowheads="1"/>
          </p:cNvSpPr>
          <p:nvPr/>
        </p:nvSpPr>
        <p:spPr bwMode="auto">
          <a:xfrm>
            <a:off x="323528" y="4653136"/>
            <a:ext cx="604790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Scientists claim that if you use the music player for more than </a:t>
            </a:r>
            <a:r>
              <a:rPr lang="en-US" sz="24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90</a:t>
            </a:r>
            <a:r>
              <a:rPr lang="en-US" sz="2400" dirty="0" smtClean="0">
                <a:latin typeface="+mn-lt"/>
              </a:rPr>
              <a:t> minutes a day, you may lose hearing.</a:t>
            </a:r>
            <a:endParaRPr lang="ru-RU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18488" cy="70906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+mn-lt"/>
              </a:rPr>
              <a:t>How can you measure the level of noise?</a:t>
            </a:r>
            <a:endParaRPr lang="ru-RU" sz="3600" dirty="0">
              <a:latin typeface="+mn-lt"/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323528" y="1052736"/>
            <a:ext cx="8362950" cy="5472608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  <a:buNone/>
            </a:pPr>
            <a:r>
              <a:rPr lang="ru-RU" sz="1800" dirty="0" smtClean="0">
                <a:latin typeface="Tahoma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400" b="1" dirty="0" smtClean="0"/>
              <a:t>The level of noise is measured in decibels (dB).</a:t>
            </a:r>
            <a:endParaRPr lang="en-US" sz="2400" dirty="0" smtClean="0"/>
          </a:p>
          <a:p>
            <a:pPr marL="0" indent="0" algn="just" eaLnBrk="1" hangingPunct="1">
              <a:buNone/>
            </a:pPr>
            <a:r>
              <a:rPr lang="en-US" sz="2400" dirty="0" smtClean="0">
                <a:cs typeface="Arial" pitchFamily="34" charset="0"/>
              </a:rPr>
              <a:t>The rocket engine is                                                   140 dB</a:t>
            </a:r>
            <a:endParaRPr lang="en-US" sz="2400" dirty="0" smtClean="0">
              <a:ea typeface="Arial Unicode MS" pitchFamily="34" charset="-128"/>
              <a:cs typeface="Arial" pitchFamily="34" charset="0"/>
            </a:endParaRPr>
          </a:p>
          <a:p>
            <a:pPr marL="0" indent="0" algn="just" eaLnBrk="1" hangingPunct="1">
              <a:buNone/>
            </a:pPr>
            <a:r>
              <a:rPr lang="en-US" sz="2400" dirty="0" smtClean="0">
                <a:cs typeface="Arial" pitchFamily="34" charset="0"/>
              </a:rPr>
              <a:t>Girl’s scream is                                                            127 dB</a:t>
            </a:r>
          </a:p>
          <a:p>
            <a:pPr marL="0" indent="0" eaLnBrk="1" hangingPunct="1">
              <a:buClr>
                <a:srgbClr val="000000"/>
              </a:buClr>
              <a:buSzPct val="100000"/>
              <a:buNone/>
            </a:pPr>
            <a:r>
              <a:rPr lang="en-US" sz="2400" dirty="0" smtClean="0">
                <a:cs typeface="Arial" pitchFamily="34" charset="0"/>
              </a:rPr>
              <a:t>The sound of metro is                                                100 dB</a:t>
            </a:r>
          </a:p>
          <a:p>
            <a:pPr marL="0" indent="0" eaLnBrk="1" hangingPunct="1">
              <a:buClr>
                <a:srgbClr val="000000"/>
              </a:buClr>
              <a:buSzPct val="100000"/>
              <a:buNone/>
            </a:pPr>
            <a:r>
              <a:rPr lang="en-US" sz="2400" dirty="0" smtClean="0">
                <a:cs typeface="Arial" pitchFamily="34" charset="0"/>
              </a:rPr>
              <a:t>«Hurrah!» is                                                                100 dB</a:t>
            </a:r>
            <a:endParaRPr lang="en-US" sz="1500" dirty="0" smtClean="0">
              <a:ea typeface="Arial Unicode MS" pitchFamily="34" charset="-128"/>
              <a:cs typeface="Arial" pitchFamily="34" charset="0"/>
            </a:endParaRPr>
          </a:p>
          <a:p>
            <a:pPr marL="0" indent="0" eaLnBrk="1" hangingPunct="1">
              <a:buClr>
                <a:srgbClr val="000000"/>
              </a:buClr>
              <a:buSzPct val="100000"/>
              <a:buNone/>
            </a:pPr>
            <a:r>
              <a:rPr lang="en-US" sz="2400" b="1" u="sng" dirty="0" smtClean="0">
                <a:cs typeface="Arial" pitchFamily="34" charset="0"/>
              </a:rPr>
              <a:t>The harmful level of noise is                                  90 dB</a:t>
            </a:r>
            <a:r>
              <a:rPr lang="en-US" sz="1800" dirty="0" smtClean="0">
                <a:cs typeface="Arial" pitchFamily="34" charset="0"/>
              </a:rPr>
              <a:t/>
            </a:r>
            <a:br>
              <a:rPr lang="en-US" sz="1800" dirty="0" smtClean="0">
                <a:cs typeface="Arial" pitchFamily="34" charset="0"/>
              </a:rPr>
            </a:br>
            <a:r>
              <a:rPr lang="en-US" sz="2400" dirty="0" smtClean="0">
                <a:cs typeface="Arial" pitchFamily="34" charset="0"/>
              </a:rPr>
              <a:t>Clapping hands is                                                       88 dB</a:t>
            </a:r>
            <a:br>
              <a:rPr lang="en-US" sz="2400" dirty="0" smtClean="0">
                <a:cs typeface="Arial" pitchFamily="34" charset="0"/>
              </a:rPr>
            </a:br>
            <a:r>
              <a:rPr lang="en-US" sz="2400" dirty="0" smtClean="0">
                <a:cs typeface="Arial" pitchFamily="34" charset="0"/>
              </a:rPr>
              <a:t>Vacuum cleaner is                                                       70 dB</a:t>
            </a:r>
            <a:br>
              <a:rPr lang="en-US" sz="2400" dirty="0" smtClean="0">
                <a:cs typeface="Arial" pitchFamily="34" charset="0"/>
              </a:rPr>
            </a:br>
            <a:r>
              <a:rPr lang="en-US" sz="2400" dirty="0" smtClean="0">
                <a:cs typeface="Arial" pitchFamily="34" charset="0"/>
              </a:rPr>
              <a:t>Automobile traffic on the  freeway is                       60 dB</a:t>
            </a:r>
            <a:br>
              <a:rPr lang="en-US" sz="2400" dirty="0" smtClean="0">
                <a:cs typeface="Arial" pitchFamily="34" charset="0"/>
              </a:rPr>
            </a:br>
            <a:r>
              <a:rPr lang="en-US" sz="2400" b="1" u="sng" dirty="0" smtClean="0">
                <a:cs typeface="Arial" pitchFamily="34" charset="0"/>
              </a:rPr>
              <a:t>Comfortable sound for a person is                       30-40 dB</a:t>
            </a:r>
            <a:r>
              <a:rPr lang="en-US" sz="2400" u="sng" dirty="0" smtClean="0">
                <a:cs typeface="Arial" pitchFamily="34" charset="0"/>
              </a:rPr>
              <a:t/>
            </a:r>
            <a:br>
              <a:rPr lang="en-US" sz="2400" u="sng" dirty="0" smtClean="0">
                <a:cs typeface="Arial" pitchFamily="34" charset="0"/>
              </a:rPr>
            </a:br>
            <a:r>
              <a:rPr lang="en-US" sz="2400" dirty="0" smtClean="0">
                <a:cs typeface="Arial" pitchFamily="34" charset="0"/>
              </a:rPr>
              <a:t>The conversation is                                                    40 dB</a:t>
            </a:r>
            <a:br>
              <a:rPr lang="en-US" sz="2400" dirty="0" smtClean="0">
                <a:cs typeface="Arial" pitchFamily="34" charset="0"/>
              </a:rPr>
            </a:br>
            <a:r>
              <a:rPr lang="en-US" sz="2400" dirty="0" smtClean="0">
                <a:cs typeface="Arial" pitchFamily="34" charset="0"/>
              </a:rPr>
              <a:t>The rustling of leaves is                                             10 dB</a:t>
            </a:r>
            <a:br>
              <a:rPr lang="en-US" sz="2400" dirty="0" smtClean="0">
                <a:cs typeface="Arial" pitchFamily="34" charset="0"/>
              </a:rPr>
            </a:br>
            <a:r>
              <a:rPr lang="en-US" sz="2400" dirty="0" smtClean="0">
                <a:cs typeface="Arial" pitchFamily="34" charset="0"/>
              </a:rPr>
              <a:t> </a:t>
            </a:r>
            <a:r>
              <a:rPr lang="en-US" sz="2400" b="1" dirty="0" smtClean="0">
                <a:cs typeface="Arial" pitchFamily="34" charset="0"/>
              </a:rPr>
              <a:t>The level of noise which is higher than 180 decibels can be fatal.</a:t>
            </a:r>
            <a:endParaRPr lang="ru-RU" sz="1500" b="1" u="sng" dirty="0" smtClean="0">
              <a:ea typeface="Arial Unicode MS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0a53d2f9a143e9c35bab75c88f9cba460cdcc2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1132</TotalTime>
  <Words>620</Words>
  <Application>Microsoft Office PowerPoint</Application>
  <PresentationFormat>Экран (4:3)</PresentationFormat>
  <Paragraphs>89</Paragraphs>
  <Slides>11</Slides>
  <Notes>11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How does the noise influence  a person’s  health?</vt:lpstr>
      <vt:lpstr>Слайд 2</vt:lpstr>
      <vt:lpstr>How does the NOISE influence a man  and affect his health?</vt:lpstr>
      <vt:lpstr>What is noise?</vt:lpstr>
      <vt:lpstr>The sources of noise are:</vt:lpstr>
      <vt:lpstr>The influence of noise on a person’s health</vt:lpstr>
      <vt:lpstr>The influence of noise on a person’s health</vt:lpstr>
      <vt:lpstr>The influence of loud music on a person’s health</vt:lpstr>
      <vt:lpstr>How can you measure the level of noise?</vt:lpstr>
      <vt:lpstr> I made the experience</vt:lpstr>
      <vt:lpstr>   Then I measured the level of noise in gymnasia №8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шум влияет на здоровье человека ?</dc:title>
  <dc:creator>Шепелева Виктория</dc:creator>
  <cp:lastModifiedBy>diy</cp:lastModifiedBy>
  <cp:revision>144</cp:revision>
  <dcterms:created xsi:type="dcterms:W3CDTF">2012-04-02T17:27:28Z</dcterms:created>
  <dcterms:modified xsi:type="dcterms:W3CDTF">2013-02-14T19:17:46Z</dcterms:modified>
</cp:coreProperties>
</file>