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6" r:id="rId20"/>
    <p:sldId id="277" r:id="rId21"/>
    <p:sldId id="283" r:id="rId22"/>
    <p:sldId id="275" r:id="rId23"/>
    <p:sldId id="278" r:id="rId24"/>
    <p:sldId id="280" r:id="rId25"/>
    <p:sldId id="281" r:id="rId26"/>
    <p:sldId id="284" r:id="rId27"/>
    <p:sldId id="282" r:id="rId28"/>
    <p:sldId id="285" r:id="rId29"/>
    <p:sldId id="286" r:id="rId30"/>
  </p:sldIdLst>
  <p:sldSz cx="9144000" cy="6858000" type="screen4x3"/>
  <p:notesSz cx="6858000" cy="9144000"/>
  <p:custDataLst>
    <p:tags r:id="rId3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EE6277-8E03-4B69-9037-8930018734ED}" type="datetimeFigureOut">
              <a:rPr lang="ru-RU" smtClean="0"/>
              <a:t>14.02.2013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3F47A-A9CC-4EA1-8019-FA3D59DDE1B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3F47A-A9CC-4EA1-8019-FA3D59DDE1B4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18FCB6-9872-4CB1-81EC-F246039EC94D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E87315-5FAA-4294-B679-75A340936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94D2C-57E1-4E50-A715-385EB3A86675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F354F-3AA5-437E-8510-C8F4D43F9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E39A5-58CD-474E-870D-810BAC2B6FFA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B93A4-40B5-48AD-937C-E9BA587B03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44579-6717-47DE-A170-89A68838BE3D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A4D95-A996-4C6C-B0B0-6FDD5070C8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D31B11-B92B-4DA9-B863-BEA5D40ECBF9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A661069-F215-4B05-81E6-0E810B2BB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55FB4-6BC1-4CBA-8057-9C8B37427A65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DDE7C-0738-4AC6-A754-44ECE143B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C0DEBC-C3CC-4524-8817-AAFA4F7E2561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8F1BFC0-5279-4A0D-8C0E-6A00EB268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802E5-9C0D-4D9C-A6AF-B56DD562AB5D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F3B3C-4726-4B9B-AEE1-C2DE3E15E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2337312-29F6-4B65-86DA-55138583F18E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FFF81A3-1F22-41F5-A370-CBF8057DF0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C1F02D2-D320-4A26-8348-96EF1B8D8308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24C0DE-7B8E-4E49-8466-5A333A548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FB45F7A-9497-474B-B74F-661ED62E8AB2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C32DE7-F363-4DFC-984F-19111245F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3C04FD3-6C1F-4878-8951-01168130F3C7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D4F10192-1E61-42DA-A139-2792BDDDA9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46" r:id="rId2"/>
    <p:sldLayoutId id="2147483952" r:id="rId3"/>
    <p:sldLayoutId id="2147483947" r:id="rId4"/>
    <p:sldLayoutId id="2147483953" r:id="rId5"/>
    <p:sldLayoutId id="2147483948" r:id="rId6"/>
    <p:sldLayoutId id="2147483954" r:id="rId7"/>
    <p:sldLayoutId id="2147483955" r:id="rId8"/>
    <p:sldLayoutId id="2147483956" r:id="rId9"/>
    <p:sldLayoutId id="2147483949" r:id="rId10"/>
    <p:sldLayoutId id="2147483950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sv.ru/umk/perspektiva/info.aspx?ob_no=20077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50" y="1143000"/>
            <a:ext cx="9001125" cy="215106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9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49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49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49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49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49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571500"/>
            <a:ext cx="7893050" cy="5715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4800" b="1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4800" b="1" dirty="0">
              <a:latin typeface="Arial" pitchFamily="34" charset="0"/>
              <a:cs typeface="Arial" pitchFamily="34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Проектирование обучения иностранному языку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в рамках ФГОС ООО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9291637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</a:rPr>
              <a:t>        Слова-ориентиры для определения целей урока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sz="2800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3000" y="693738"/>
          <a:ext cx="8001000" cy="5857877"/>
        </p:xfrm>
        <a:graphic>
          <a:graphicData uri="http://schemas.openxmlformats.org/drawingml/2006/table">
            <a:tbl>
              <a:tblPr/>
              <a:tblGrid>
                <a:gridCol w="4000500"/>
                <a:gridCol w="4000500"/>
              </a:tblGrid>
              <a:tr h="303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Традиционный («знаниевый») подход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Компетентностный подход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Понимать требования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Научить формулировать цели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Знать (сформировать знание о…)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Сформировать потребность в знаниях (видеть проблемы)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Научить работать с различными источниками знаний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Научить выбирать источники знаний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Систематизировать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Научить систематизировать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Обобщать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Научить выявлять общее и особенное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Научить выполнять определенные действия (сформировать умения) при решении задачи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Научить выбирать способы решения задачи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Оценить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Сформировать критерии оценки, способность к независимой оценке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Закрепить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Модифицировать, перегруппировать, научить применять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Проверить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Научить приемам самоконтроля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Проанализировать (ошибки, достижения учащихся)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Сформировать способность к самооценке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75" y="142875"/>
            <a:ext cx="7858125" cy="6381750"/>
          </a:xfrm>
        </p:spPr>
        <p:txBody>
          <a:bodyPr>
            <a:normAutofit fontScale="550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5100" b="1" u="sng" dirty="0" smtClean="0">
                <a:latin typeface="Arial" pitchFamily="34" charset="0"/>
                <a:cs typeface="Arial" pitchFamily="34" charset="0"/>
              </a:rPr>
              <a:t>Третий этап:</a:t>
            </a:r>
            <a:endParaRPr lang="ru-RU" sz="5100" b="1" dirty="0" smtClean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Спланировать учебный материал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4400" dirty="0" smtClean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 Подобрать учебные задания, целью которых является</a:t>
            </a:r>
            <a:r>
              <a:rPr lang="ru-RU" sz="3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ru-RU" sz="3800" dirty="0" smtClean="0">
                <a:latin typeface="Arial" pitchFamily="34" charset="0"/>
                <a:cs typeface="Arial" pitchFamily="34" charset="0"/>
              </a:rPr>
              <a:t>узнавание нового материала;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ru-RU" sz="3800" dirty="0" smtClean="0">
                <a:latin typeface="Arial" pitchFamily="34" charset="0"/>
                <a:cs typeface="Arial" pitchFamily="34" charset="0"/>
              </a:rPr>
              <a:t>воспроизведение;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ru-RU" sz="3800" dirty="0" smtClean="0">
                <a:latin typeface="Arial" pitchFamily="34" charset="0"/>
                <a:cs typeface="Arial" pitchFamily="34" charset="0"/>
              </a:rPr>
              <a:t>применение знаний в новой ситуации;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ru-RU" sz="3800" dirty="0" smtClean="0">
                <a:latin typeface="Arial" pitchFamily="34" charset="0"/>
                <a:cs typeface="Arial" pitchFamily="34" charset="0"/>
              </a:rPr>
              <a:t>применение знаний в незнакомой ситуации;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ru-RU" sz="3800" dirty="0" smtClean="0">
                <a:latin typeface="Arial" pitchFamily="34" charset="0"/>
                <a:cs typeface="Arial" pitchFamily="34" charset="0"/>
              </a:rPr>
              <a:t>творческий подход к знаниям.</a:t>
            </a:r>
          </a:p>
          <a:p>
            <a:pPr marL="640080" lvl="1" indent="-237744" eaLnBrk="1" fontAlgn="auto" hangingPunct="1">
              <a:spcAft>
                <a:spcPts val="0"/>
              </a:spcAft>
              <a:buFont typeface="Verdana"/>
              <a:buChar char="◦"/>
              <a:defRPr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Упорядочить учебные задания в соответствии с принципом "от простого к сложному".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4400" dirty="0" smtClean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Составить три набора заданий: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задания, подводящие ученика к воспроизведению материала;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задания, способствующие осмыслению материала учеником;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задания, способствующие закреплению материала учеником.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3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1908175" y="0"/>
            <a:ext cx="7497763" cy="24288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u="sng" smtClean="0"/>
          </a:p>
          <a:p>
            <a:pPr eaLnBrk="1" hangingPunct="1">
              <a:buFont typeface="Wingdings 2" pitchFamily="18" charset="2"/>
              <a:buNone/>
            </a:pPr>
            <a:endParaRPr lang="ru-RU" u="sng" smtClean="0"/>
          </a:p>
          <a:p>
            <a:pPr eaLnBrk="1" hangingPunct="1">
              <a:buFont typeface="Wingdings 2" pitchFamily="18" charset="2"/>
              <a:buNone/>
            </a:pPr>
            <a:r>
              <a:rPr lang="ru-RU" b="1" smtClean="0">
                <a:latin typeface="Arial" charset="0"/>
                <a:cs typeface="Arial" charset="0"/>
              </a:rPr>
              <a:t>          </a:t>
            </a:r>
            <a:r>
              <a:rPr lang="ru-RU" b="1" u="sng" smtClean="0">
                <a:latin typeface="Arial" charset="0"/>
                <a:cs typeface="Arial" charset="0"/>
              </a:rPr>
              <a:t>Четвертый этап:</a:t>
            </a:r>
            <a:endParaRPr lang="ru-RU" b="1" smtClean="0">
              <a:latin typeface="Arial" charset="0"/>
              <a:cs typeface="Arial" charset="0"/>
            </a:endParaRPr>
          </a:p>
          <a:p>
            <a:pPr eaLnBrk="1" hangingPunct="1"/>
            <a:r>
              <a:rPr lang="ru-RU" b="1" smtClean="0">
                <a:latin typeface="Arial" charset="0"/>
                <a:cs typeface="Arial" charset="0"/>
              </a:rPr>
              <a:t>   </a:t>
            </a:r>
            <a:r>
              <a:rPr lang="ru-RU" smtClean="0">
                <a:latin typeface="Arial" charset="0"/>
                <a:cs typeface="Arial" charset="0"/>
              </a:rPr>
              <a:t>Выяснить, над какими конкретно умениями в настоящий момент необходимо работать ученикам</a:t>
            </a:r>
            <a:r>
              <a:rPr lang="ru-RU" smtClean="0"/>
              <a:t>.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19459" name="Picture 2" descr="C:\Users\eXe\Desktop\0_80b44_19cdcc9f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50" y="2609850"/>
            <a:ext cx="4929188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80010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Таблица формирования универсальных учебных действий </a:t>
            </a: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на каждом этапе урока</a:t>
            </a:r>
            <a:r>
              <a:rPr lang="ru-RU" sz="1800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1800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63" y="1357313"/>
          <a:ext cx="7858125" cy="5303839"/>
        </p:xfrm>
        <a:graphic>
          <a:graphicData uri="http://schemas.openxmlformats.org/drawingml/2006/table">
            <a:tbl>
              <a:tblPr/>
              <a:tblGrid>
                <a:gridCol w="1631950"/>
                <a:gridCol w="3940175"/>
                <a:gridCol w="2286000"/>
              </a:tblGrid>
              <a:tr h="711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Требования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 уроку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Урок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современного типа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502" marR="66502" marT="9235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Универсальные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учебные действия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Объявление темы урока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Формулируют сами учащиеся (учитель подводит учащихся к осознанию темы)</a:t>
                      </a:r>
                    </a:p>
                  </a:txBody>
                  <a:tcPr marL="66502" marR="66502" marT="9235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Познавательные общеучебные, коммуникативные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1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Сообщение целей и задач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Формулируют сами учащиеся, определив границы знания и незнания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(учитель подводит учащихся к осознанию целей и задач)</a:t>
                      </a:r>
                    </a:p>
                  </a:txBody>
                  <a:tcPr marL="66502" marR="66502" marT="9235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Регулятивные целеполагания, коммуникативные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Планирование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Планирование учащимися способов достижения намеченной цели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(учитель помогает, советует)</a:t>
                      </a:r>
                    </a:p>
                  </a:txBody>
                  <a:tcPr marL="66502" marR="66502" marT="9235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Регулятивные планирования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1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Практическая деятельность учащихся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Учащиеся осуществляют учебные действия по намеченному плану (применяется групповой, индивидуальный методы)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(учитель консультирует)</a:t>
                      </a:r>
                    </a:p>
                  </a:txBody>
                  <a:tcPr marL="66502" marR="66502" marT="9235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Познавательные, регулятивные, коммуникативные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80010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Таблица формирования универсальных учебных действий </a:t>
            </a: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на каждом этапе урока</a:t>
            </a:r>
            <a:r>
              <a:rPr lang="ru-RU" sz="18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sz="1800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1563" y="1285875"/>
          <a:ext cx="7929562" cy="5591176"/>
        </p:xfrm>
        <a:graphic>
          <a:graphicData uri="http://schemas.openxmlformats.org/drawingml/2006/table">
            <a:tbl>
              <a:tblPr/>
              <a:tblGrid>
                <a:gridCol w="1646237"/>
                <a:gridCol w="3976688"/>
                <a:gridCol w="2306637"/>
              </a:tblGrid>
              <a:tr h="1095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Осуществление контроля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Учащиеся осуществляют контроль (применяются формы самоконтроля, взаимоконтроля)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(учитель консультирует)</a:t>
                      </a:r>
                    </a:p>
                  </a:txBody>
                  <a:tcPr marL="66502" marR="66502" marT="923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Регулятивные контроля (самоконтроля), коммуникативные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8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Осуществление коррекции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Учащиеся формулируют затруднения и осуществляют коррекцию самостоятельно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(учитель консультирует, советует, помогает)</a:t>
                      </a:r>
                    </a:p>
                  </a:txBody>
                  <a:tcPr marL="66502" marR="66502" marT="923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Коммуникативные, регулятивные коррекции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0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Оценивание учащихся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Учащиеся дают оценку деятельности по её результатам (самооценивание, оценивание результатов деятельности товарищей)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(учитель консультирует)</a:t>
                      </a:r>
                    </a:p>
                  </a:txBody>
                  <a:tcPr marL="66502" marR="66502" marT="923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Регулятивные оценивания (самооценивания), коммуникативные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Итог урока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Проводится рефлексия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02" marR="66502" marT="923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Регулятивные саморегуляции, коммуникативные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6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Домашнее задание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Учащиеся могут выбирать задание из предложенных учителем с учётом индивидуальных возможностей</a:t>
                      </a:r>
                    </a:p>
                  </a:txBody>
                  <a:tcPr marL="66502" marR="66502" marT="9237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Познавательные, регулятивные, коммуникативные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8" y="714375"/>
            <a:ext cx="4786312" cy="2808288"/>
          </a:xfrm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u="sng" dirty="0" smtClean="0">
                <a:latin typeface="Arial" pitchFamily="34" charset="0"/>
                <a:cs typeface="Arial" pitchFamily="34" charset="0"/>
              </a:rPr>
              <a:t>Пятый этап:</a:t>
            </a:r>
          </a:p>
          <a:p>
            <a:pPr marL="82296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продумать отличительную особенность урока</a:t>
            </a:r>
          </a:p>
        </p:txBody>
      </p:sp>
      <p:pic>
        <p:nvPicPr>
          <p:cNvPr id="22531" name="Picture 2" descr="C:\Users\eXe\Desktop\roBdW8X9Sb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428875"/>
            <a:ext cx="2846387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500563" y="3786188"/>
            <a:ext cx="40132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u="sng">
                <a:latin typeface="Arial" charset="0"/>
              </a:rPr>
              <a:t>Шестой этап:</a:t>
            </a:r>
            <a:endParaRPr lang="ru-RU" sz="3600" b="1">
              <a:latin typeface="Arial" charset="0"/>
            </a:endParaRPr>
          </a:p>
          <a:p>
            <a:r>
              <a:rPr lang="ru-RU" sz="3600">
                <a:latin typeface="Arial" charset="0"/>
              </a:rPr>
              <a:t>разработать  структуру урока.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63" y="-171450"/>
            <a:ext cx="6357937" cy="6743700"/>
          </a:xfrm>
        </p:spPr>
        <p:txBody>
          <a:bodyPr>
            <a:normAutofit fontScale="92500"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u="sng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u="sng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u="sng" dirty="0" smtClean="0"/>
              <a:t>Седьмой этап:</a:t>
            </a:r>
            <a:endParaRPr lang="ru-RU" b="1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Определить  способ оценки результатов урока и рефлексии учащимися хода урока и результатов собственной деятельности.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что контролировать;</a:t>
            </a:r>
          </a:p>
          <a:p>
            <a:pPr marL="365760" indent="-283464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как контролировать;</a:t>
            </a:r>
          </a:p>
          <a:p>
            <a:pPr marL="365760" indent="-283464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как использовать результаты контроля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23555" name="Picture 2" descr="C:\Users\eXe\Desktop\0_6f457_3f7da841_L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3143250"/>
            <a:ext cx="3684588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13" y="0"/>
            <a:ext cx="5500687" cy="6858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u="sng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3600" b="1" u="sng" smtClean="0"/>
              <a:t>Восьмой этап:</a:t>
            </a:r>
            <a:endParaRPr lang="ru-RU" sz="3600" b="1" smtClean="0"/>
          </a:p>
          <a:p>
            <a:pPr eaLnBrk="1" hangingPunct="1">
              <a:buFont typeface="Arial" charset="0"/>
              <a:buChar char="•"/>
            </a:pPr>
            <a:r>
              <a:rPr lang="ru-RU" sz="3600" smtClean="0">
                <a:latin typeface="Arial" charset="0"/>
                <a:cs typeface="Arial" charset="0"/>
              </a:rPr>
              <a:t>Разработать  домашнее задание.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3600" b="1" u="sng" smtClean="0"/>
              <a:t>Девятый этап</a:t>
            </a:r>
          </a:p>
          <a:p>
            <a:pPr eaLnBrk="1" hangingPunct="1">
              <a:buFont typeface="Arial" charset="0"/>
              <a:buChar char="•"/>
            </a:pPr>
            <a:r>
              <a:rPr lang="ru-RU" sz="3600" smtClean="0">
                <a:latin typeface="Arial" charset="0"/>
                <a:cs typeface="Arial" charset="0"/>
              </a:rPr>
              <a:t>Подготовить оборудование для урока. </a:t>
            </a:r>
            <a:endParaRPr lang="ru-RU" sz="3600" u="sng" smtClean="0">
              <a:latin typeface="Arial" charset="0"/>
              <a:cs typeface="Arial" charset="0"/>
            </a:endParaRPr>
          </a:p>
        </p:txBody>
      </p:sp>
      <p:pic>
        <p:nvPicPr>
          <p:cNvPr id="24579" name="Picture 5" descr="C:\Users\eXe\Desktop\0_6f467_63833285_L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6013" y="3481388"/>
            <a:ext cx="2384425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u="sng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Технологическая карта урока</a:t>
            </a:r>
            <a:endParaRPr lang="ru-RU" u="sng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b="1" smtClean="0"/>
          </a:p>
          <a:p>
            <a:pPr eaLnBrk="1" hangingPunct="1"/>
            <a:r>
              <a:rPr lang="ru-RU" sz="3600" smtClean="0">
                <a:latin typeface="Arial" charset="0"/>
                <a:cs typeface="Arial" charset="0"/>
              </a:rPr>
              <a:t>это способ графического проектирования урока</a:t>
            </a:r>
          </a:p>
          <a:p>
            <a:pPr eaLnBrk="1" hangingPunct="1"/>
            <a:endParaRPr lang="ru-RU" sz="3600" smtClean="0">
              <a:latin typeface="Arial" charset="0"/>
              <a:cs typeface="Arial" charset="0"/>
            </a:endParaRPr>
          </a:p>
          <a:p>
            <a:pPr eaLnBrk="1" hangingPunct="1"/>
            <a:r>
              <a:rPr lang="ru-RU" sz="3600" smtClean="0">
                <a:latin typeface="Arial" charset="0"/>
                <a:cs typeface="Arial" charset="0"/>
              </a:rPr>
              <a:t>возможность структурировать урок по выбранным учителем параметрам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75" y="0"/>
            <a:ext cx="749935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u="sng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Технологическая карта урока</a:t>
            </a:r>
            <a:endParaRPr lang="ru-RU" u="sng" dirty="0"/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928688" y="1214438"/>
            <a:ext cx="8215312" cy="5643562"/>
          </a:xfrm>
        </p:spPr>
        <p:txBody>
          <a:bodyPr/>
          <a:lstStyle/>
          <a:p>
            <a:r>
              <a:rPr lang="ru-RU" sz="2400" b="1" smtClean="0"/>
              <a:t>Технологическая карта </a:t>
            </a:r>
            <a:r>
              <a:rPr lang="ru-RU" sz="2400" smtClean="0"/>
              <a:t>- форма техноло­гической документации, в которой описан весь процесс обработки изделия, указаны операции и их составные части, материалы, производственное оборудование, инстру­мент, технологические режимы, время, необходимое для изготовления изделия, квалификация работников.</a:t>
            </a:r>
          </a:p>
          <a:p>
            <a:r>
              <a:rPr lang="ru-RU" sz="2400" b="1" smtClean="0"/>
              <a:t>Технологическая карта урока </a:t>
            </a:r>
            <a:r>
              <a:rPr lang="ru-RU" sz="2400" smtClean="0"/>
              <a:t>- современ­ная форма планирования педагогического взаимодействия учителя и обучающихся.</a:t>
            </a:r>
          </a:p>
          <a:p>
            <a:r>
              <a:rPr lang="ru-RU" sz="2400" b="1" smtClean="0"/>
              <a:t>Технологическая карта урока </a:t>
            </a:r>
            <a:r>
              <a:rPr lang="ru-RU" sz="2400" smtClean="0"/>
              <a:t>- обобщен­но-графическое выражение сценария урока, основа его проектирования, средство представления индивидуальных методов работы.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1285875" y="1447800"/>
            <a:ext cx="7648575" cy="4800600"/>
          </a:xfrm>
        </p:spPr>
        <p:txBody>
          <a:bodyPr/>
          <a:lstStyle/>
          <a:p>
            <a:pPr algn="r" eaLnBrk="1" hangingPunct="1">
              <a:buFont typeface="Wingdings 2" pitchFamily="18" charset="2"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“Великая цель образования - это не знания, а действия”</a:t>
            </a:r>
          </a:p>
          <a:p>
            <a:pPr algn="r" eaLnBrk="1" hangingPunct="1"/>
            <a:endParaRPr lang="ru-RU" sz="4000" b="1" smtClean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buFont typeface="Wingdings 2" pitchFamily="18" charset="2"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Герберт Спенсер</a:t>
            </a:r>
          </a:p>
          <a:p>
            <a:pPr eaLnBrk="1" hangingPunct="1"/>
            <a:endParaRPr lang="ru-RU" smtClean="0">
              <a:latin typeface="Arial" charset="0"/>
              <a:cs typeface="Arial" charset="0"/>
            </a:endParaRPr>
          </a:p>
          <a:p>
            <a:pPr eaLnBrk="1" hangingPunct="1"/>
            <a:endParaRPr lang="ru-RU" smtClean="0"/>
          </a:p>
        </p:txBody>
      </p:sp>
      <p:pic>
        <p:nvPicPr>
          <p:cNvPr id="9219" name="Picture 2" descr="C:\Users\eXe\Desktop\0_6f49a_6cf40b02_L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3051175"/>
            <a:ext cx="381952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400" b="1" u="sng" dirty="0" smtClean="0">
                <a:solidFill>
                  <a:schemeClr val="tx2"/>
                </a:solidFill>
              </a:rPr>
              <a:t>Технологическая карта позволит учителю:</a:t>
            </a:r>
            <a:r>
              <a:rPr lang="ru-RU" sz="4400" dirty="0" smtClean="0">
                <a:solidFill>
                  <a:schemeClr val="tx2"/>
                </a:solidFill>
              </a:rPr>
              <a:t/>
            </a:r>
            <a:br>
              <a:rPr lang="ru-RU" sz="4400" dirty="0" smtClean="0">
                <a:solidFill>
                  <a:schemeClr val="tx2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25" y="1214438"/>
            <a:ext cx="8143875" cy="5033962"/>
          </a:xfrm>
        </p:spPr>
        <p:txBody>
          <a:bodyPr/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реализовать планируемые результаты ФГОС второго поколения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системно формировать у учащихся универсальные учебные действия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проектировать свою деятельность на четверть, полугодие, год посредством перехода от поурочного планирования к проектированию темы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на практике реализовать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межпредметные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связи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marL="8255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выполнять диагностику достижения планируемых результатов учащимися на каждом этапе освоения темы.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5113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u="sng" dirty="0" smtClean="0"/>
              <a:t>Технологической карте присущи следующие отличительные черты</a:t>
            </a:r>
            <a:endParaRPr lang="ru-RU" b="1" u="sng" dirty="0"/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endParaRPr lang="ru-RU" smtClean="0"/>
          </a:p>
          <a:p>
            <a:pPr>
              <a:buFont typeface="Wingdings" pitchFamily="2" charset="2"/>
              <a:buChar char="q"/>
            </a:pPr>
            <a:r>
              <a:rPr lang="ru-RU" sz="4400" smtClean="0"/>
              <a:t> структурированность </a:t>
            </a:r>
          </a:p>
          <a:p>
            <a:pPr>
              <a:buFont typeface="Wingdings" pitchFamily="2" charset="2"/>
              <a:buChar char="q"/>
            </a:pPr>
            <a:r>
              <a:rPr lang="ru-RU" sz="4400" smtClean="0"/>
              <a:t> алгоритмичность при работе с информацией </a:t>
            </a:r>
          </a:p>
          <a:p>
            <a:pPr>
              <a:buFont typeface="Wingdings" pitchFamily="2" charset="2"/>
              <a:buChar char="q"/>
            </a:pPr>
            <a:r>
              <a:rPr lang="ru-RU" sz="4400" smtClean="0"/>
              <a:t> технологичность</a:t>
            </a:r>
          </a:p>
          <a:p>
            <a:pPr>
              <a:buFont typeface="Wingdings" pitchFamily="2" charset="2"/>
              <a:buChar char="q"/>
            </a:pPr>
            <a:r>
              <a:rPr lang="ru-RU" sz="4400" smtClean="0"/>
              <a:t> обобщённость</a:t>
            </a:r>
            <a:br>
              <a:rPr lang="ru-RU" sz="4400" smtClean="0"/>
            </a:br>
            <a:endParaRPr lang="ru-RU" sz="4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3341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u="sng" dirty="0" smtClean="0"/>
              <a:t>Разработчики технологической карты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688" y="1196975"/>
            <a:ext cx="8005762" cy="5051425"/>
          </a:xfrm>
        </p:spPr>
        <p:txBody>
          <a:bodyPr/>
          <a:lstStyle/>
          <a:p>
            <a:pPr marL="82550" indent="0">
              <a:buFont typeface="Wingdings 2" pitchFamily="18" charset="2"/>
              <a:buNone/>
              <a:defRPr/>
            </a:pPr>
            <a:r>
              <a:rPr lang="ru-RU" sz="2400" b="1" i="1" dirty="0" smtClean="0"/>
              <a:t>Ирина Михайловна  </a:t>
            </a:r>
            <a:r>
              <a:rPr lang="ru-RU" sz="2400" b="1" i="1" dirty="0" err="1"/>
              <a:t>Логвинова</a:t>
            </a:r>
            <a:r>
              <a:rPr lang="ru-RU" sz="2400" b="1" i="1" dirty="0"/>
              <a:t>,</a:t>
            </a:r>
          </a:p>
          <a:p>
            <a:pPr>
              <a:defRPr/>
            </a:pPr>
            <a:r>
              <a:rPr lang="ru-RU" sz="2400" dirty="0" smtClean="0"/>
              <a:t>кандидат педагогических наук,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заместитель директора Института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стратегических исследований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 </a:t>
            </a:r>
            <a:r>
              <a:rPr lang="ru-RU" sz="2400" dirty="0"/>
              <a:t>в образовании Российской </a:t>
            </a:r>
            <a:r>
              <a:rPr lang="ru-RU" sz="2400" dirty="0" smtClean="0"/>
              <a:t>академии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 образования</a:t>
            </a:r>
          </a:p>
          <a:p>
            <a:pPr marL="82550" indent="0">
              <a:buFont typeface="Wingdings 2" pitchFamily="18" charset="2"/>
              <a:buNone/>
              <a:defRPr/>
            </a:pPr>
            <a:endParaRPr lang="ru-RU" sz="2000" b="1" i="1" dirty="0"/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sz="2400" b="1" i="1" dirty="0" smtClean="0"/>
              <a:t>Галина </a:t>
            </a:r>
            <a:r>
              <a:rPr lang="ru-RU" sz="2400" b="1" i="1" dirty="0"/>
              <a:t>Л</a:t>
            </a:r>
            <a:r>
              <a:rPr lang="ru-RU" sz="2400" b="1" i="1" dirty="0" smtClean="0"/>
              <a:t>еонидовна </a:t>
            </a:r>
            <a:r>
              <a:rPr lang="ru-RU" sz="2400" b="1" i="1" dirty="0" err="1" smtClean="0"/>
              <a:t>Копотева</a:t>
            </a:r>
            <a:r>
              <a:rPr lang="ru-RU" sz="2400" b="1" i="1" dirty="0"/>
              <a:t>,</a:t>
            </a:r>
          </a:p>
          <a:p>
            <a:pPr>
              <a:defRPr/>
            </a:pPr>
            <a:r>
              <a:rPr lang="ru-RU" sz="2400" dirty="0" smtClean="0"/>
              <a:t>кандидат педагогических наук,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 заведующая лабораторией Института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 </a:t>
            </a:r>
            <a:r>
              <a:rPr lang="ru-RU" sz="2400" dirty="0"/>
              <a:t>стратегических </a:t>
            </a:r>
            <a:r>
              <a:rPr lang="ru-RU" sz="2400" dirty="0" smtClean="0"/>
              <a:t>исследований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 </a:t>
            </a:r>
            <a:r>
              <a:rPr lang="ru-RU" sz="2400" dirty="0"/>
              <a:t>в образовании Российской </a:t>
            </a:r>
            <a:r>
              <a:rPr lang="ru-RU" sz="2400" dirty="0" smtClean="0"/>
              <a:t> Академии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 </a:t>
            </a:r>
            <a:r>
              <a:rPr lang="ru-RU" sz="2400" dirty="0"/>
              <a:t>образования</a:t>
            </a:r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9700" name="Picture 2" descr="http://pkdod.ru/sites/default/files/styles/medium/public/lectors/Logvinov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1357313"/>
            <a:ext cx="2465388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 descr="http://www.menobr.ru/upload/medialibrary/c1a/c1a06326025eee1c68659e34e6eb7cba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38" y="4205288"/>
            <a:ext cx="2711450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96752"/>
            <a:ext cx="749935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0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		Технологическая карта урока,</a:t>
            </a:r>
            <a:br>
              <a:rPr lang="ru-RU" sz="20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</a:br>
            <a:r>
              <a:rPr lang="ru-RU" sz="20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 	       реализующего формирование УУД</a:t>
            </a:r>
            <a:br>
              <a:rPr lang="ru-RU" sz="20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</a:br>
            <a:r>
              <a:rPr lang="ru-RU" sz="13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Предмет</a:t>
            </a:r>
            <a:r>
              <a:rPr lang="ru-RU" sz="1300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____________________________________________________________</a:t>
            </a:r>
            <a:r>
              <a:rPr lang="ru-RU" sz="13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/>
            </a:r>
            <a:br>
              <a:rPr lang="ru-RU" sz="13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</a:br>
            <a:r>
              <a:rPr lang="ru-RU" sz="13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Класс_______________________________________________________________</a:t>
            </a:r>
            <a:br>
              <a:rPr lang="ru-RU" sz="13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</a:br>
            <a:r>
              <a:rPr lang="ru-RU" sz="13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Автор УМК__________________________________________________________</a:t>
            </a:r>
            <a:br>
              <a:rPr lang="ru-RU" sz="13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</a:br>
            <a:r>
              <a:rPr lang="ru-RU" sz="13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Тема урока___________________________________________________________</a:t>
            </a:r>
            <a:br>
              <a:rPr lang="ru-RU" sz="13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</a:br>
            <a:r>
              <a:rPr lang="ru-RU" sz="13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Тип урока____________________________________________________________</a:t>
            </a:r>
            <a:r>
              <a:rPr lang="ru-RU" sz="44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/>
            </a:r>
            <a:br>
              <a:rPr lang="ru-RU" sz="4400" b="1" cap="all" spc="200" dirty="0" smtClean="0">
                <a:ln w="0"/>
                <a:solidFill>
                  <a:schemeClr val="tx2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90613" y="2708275"/>
          <a:ext cx="8069016" cy="3274162"/>
        </p:xfrm>
        <a:graphic>
          <a:graphicData uri="http://schemas.openxmlformats.org/drawingml/2006/table">
            <a:tbl>
              <a:tblPr/>
              <a:tblGrid>
                <a:gridCol w="673057"/>
                <a:gridCol w="941204"/>
                <a:gridCol w="1022356"/>
                <a:gridCol w="1023952"/>
                <a:gridCol w="1023952"/>
                <a:gridCol w="1245120"/>
                <a:gridCol w="801189"/>
                <a:gridCol w="1338186"/>
              </a:tblGrid>
              <a:tr h="77429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Ход урока</a:t>
                      </a:r>
                    </a:p>
                  </a:txBody>
                  <a:tcPr marL="91439" marR="91439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Деятельность учителя</a:t>
                      </a: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Деятельность учащихся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9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Познавательная </a:t>
                      </a: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Коммуникативная </a:t>
                      </a: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Регулятивная </a:t>
                      </a: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97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9" marR="91439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Осуществляемые действия</a:t>
                      </a: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Формируемые способы деятельности </a:t>
                      </a: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Осуществляемые действия</a:t>
                      </a: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Формируемые способы деятельности </a:t>
                      </a: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Осуществляемые действия</a:t>
                      </a: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Формируемые способы деятельности </a:t>
                      </a: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2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9" marR="91439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214313"/>
            <a:ext cx="7499350" cy="561975"/>
          </a:xfrm>
        </p:spPr>
        <p:txBody>
          <a:bodyPr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</a:rPr>
              <a:t>Формулировки деятельности учителя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688" y="811213"/>
            <a:ext cx="4357687" cy="5761037"/>
          </a:xfrm>
        </p:spPr>
        <p:txBody>
          <a:bodyPr/>
          <a:lstStyle/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 smtClean="0"/>
              <a:t>Проверяет </a:t>
            </a:r>
            <a:r>
              <a:rPr lang="ru-RU" sz="1200" b="1" dirty="0"/>
              <a:t>готовность обучающихся к уроку.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/>
              <a:t>Озвучивает тему и цель урока.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/>
              <a:t>Уточняет понимание учащимися поставленных</a:t>
            </a:r>
            <a:endParaRPr lang="ru-RU" sz="1200" dirty="0"/>
          </a:p>
          <a:p>
            <a:pPr marL="82550" indent="0" eaLnBrk="1" fontAlgn="t" hangingPunct="1">
              <a:buFont typeface="Wingdings 2" pitchFamily="18" charset="2"/>
              <a:buNone/>
              <a:defRPr/>
            </a:pPr>
            <a:r>
              <a:rPr lang="ru-RU" sz="1200" b="1" dirty="0"/>
              <a:t>целей урока.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/>
              <a:t>Выдвигает проблему.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/>
              <a:t>Создает эмоциональный настрой на...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/>
              <a:t>Формулирует задание...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/>
              <a:t>Напоминает обучающимся, как...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/>
              <a:t>Предлагает индивидуальные задания.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/>
              <a:t>Проводит параллель с ранее изученным</a:t>
            </a:r>
            <a:endParaRPr lang="ru-RU" sz="1200" dirty="0"/>
          </a:p>
          <a:p>
            <a:pPr marL="82550" indent="0" eaLnBrk="1" fontAlgn="t" hangingPunct="1">
              <a:buFont typeface="Wingdings 2" pitchFamily="18" charset="2"/>
              <a:buNone/>
              <a:defRPr/>
            </a:pPr>
            <a:r>
              <a:rPr lang="ru-RU" sz="1200" b="1" dirty="0"/>
              <a:t>материалом.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/>
              <a:t>Обеспечивает мотивацию выполнения...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/>
              <a:t>Контролирует выполнение работы. </a:t>
            </a:r>
            <a:endParaRPr lang="ru-RU" sz="1200" b="1" dirty="0" smtClean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 smtClean="0"/>
              <a:t>Осуществляет</a:t>
            </a:r>
            <a:r>
              <a:rPr lang="ru-RU" sz="1200" b="1" dirty="0"/>
              <a:t>: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/>
              <a:t>индивидуальный контроль;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/>
              <a:t>выборочный контроль.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/>
              <a:t>Побуждает к высказыванию своего мнения.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/>
              <a:t>Отмечает степень вовлеченности учащихся</a:t>
            </a:r>
            <a:endParaRPr lang="ru-RU" sz="1200" dirty="0"/>
          </a:p>
          <a:p>
            <a:pPr marL="82550" indent="0" eaLnBrk="1" fontAlgn="t" hangingPunct="1">
              <a:buFont typeface="Wingdings 2" pitchFamily="18" charset="2"/>
              <a:buNone/>
              <a:defRPr/>
            </a:pPr>
            <a:r>
              <a:rPr lang="ru-RU" sz="1200" b="1" dirty="0"/>
              <a:t>в работу на уроке.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/>
              <a:t>Диктует.</a:t>
            </a:r>
            <a:endParaRPr lang="ru-RU" sz="1200" dirty="0"/>
          </a:p>
          <a:p>
            <a:pPr eaLnBrk="1" fontAlgn="t" hangingPunct="1">
              <a:buFont typeface="Wingdings" pitchFamily="2" charset="2"/>
              <a:buChar char="v"/>
              <a:defRPr/>
            </a:pPr>
            <a:r>
              <a:rPr lang="ru-RU" sz="1200" b="1" dirty="0" smtClean="0"/>
              <a:t>Дает:</a:t>
            </a:r>
            <a:endParaRPr lang="ru-RU" sz="1200" dirty="0" smtClean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 smtClean="0"/>
              <a:t>комментарий к домашнему заданию;</a:t>
            </a:r>
            <a:endParaRPr lang="ru-RU" sz="1200" dirty="0" smtClean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 smtClean="0"/>
              <a:t>задание на поиск в тексте особенностей...</a:t>
            </a:r>
            <a:endParaRPr lang="ru-RU" sz="1200" dirty="0" smtClean="0"/>
          </a:p>
          <a:p>
            <a:pPr>
              <a:defRPr/>
            </a:pPr>
            <a:endParaRPr lang="ru-RU" sz="12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5000625" y="836613"/>
            <a:ext cx="4143375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marL="365125" indent="-282575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36538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58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32D2E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69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eaLnBrk="1" fontAlgn="t" hangingPunct="1">
              <a:defRPr/>
            </a:pPr>
            <a:r>
              <a:rPr lang="ru-RU" sz="1200" b="1" dirty="0" smtClean="0"/>
              <a:t>Организует:</a:t>
            </a:r>
            <a:endParaRPr lang="ru-RU" sz="1200" dirty="0" smtClean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 smtClean="0"/>
              <a:t>взаимопроверку;</a:t>
            </a:r>
            <a:endParaRPr lang="ru-RU" sz="1200" dirty="0" smtClean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 smtClean="0"/>
              <a:t>коллективную проверку;</a:t>
            </a:r>
            <a:endParaRPr lang="ru-RU" sz="1200" dirty="0" smtClean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 smtClean="0"/>
              <a:t>проверку выполнения упражнения;</a:t>
            </a:r>
            <a:endParaRPr lang="ru-RU" sz="1200" dirty="0" smtClean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 smtClean="0"/>
              <a:t>беседу по уточнению и конкретизации первичных знаний;</a:t>
            </a:r>
            <a:endParaRPr lang="ru-RU" sz="1200" dirty="0" smtClean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 smtClean="0"/>
              <a:t>оценочные высказывания обучающихся;</a:t>
            </a:r>
            <a:endParaRPr lang="ru-RU" sz="1200" dirty="0" smtClean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 smtClean="0"/>
              <a:t>обсуждение способов решения;</a:t>
            </a:r>
            <a:endParaRPr lang="ru-RU" sz="1200" dirty="0" smtClean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 smtClean="0"/>
              <a:t>поисковую работу обучающихся (постановка</a:t>
            </a:r>
            <a:endParaRPr lang="ru-RU" sz="1200" dirty="0" smtClean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 smtClean="0"/>
              <a:t>цели и план действий);</a:t>
            </a:r>
            <a:endParaRPr lang="ru-RU" sz="1200" dirty="0" smtClean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 smtClean="0"/>
              <a:t>самостоятельную работу с учебником;</a:t>
            </a:r>
            <a:endParaRPr lang="ru-RU" sz="1200" dirty="0" smtClean="0"/>
          </a:p>
          <a:p>
            <a:pPr eaLnBrk="1" fontAlgn="t" hangingPunct="1">
              <a:buFont typeface="Wingdings" pitchFamily="2" charset="2"/>
              <a:buChar char="ü"/>
              <a:defRPr/>
            </a:pPr>
            <a:r>
              <a:rPr lang="ru-RU" sz="1200" b="1" dirty="0" smtClean="0"/>
              <a:t>беседу, связывая результаты урока с его целями.</a:t>
            </a:r>
            <a:endParaRPr lang="ru-RU" sz="1200" dirty="0" smtClean="0"/>
          </a:p>
          <a:p>
            <a:pPr eaLnBrk="1" fontAlgn="t" hangingPunct="1">
              <a:defRPr/>
            </a:pPr>
            <a:r>
              <a:rPr lang="ru-RU" sz="1200" b="1" dirty="0" smtClean="0"/>
              <a:t>Подводит обучающихся к выводу о...</a:t>
            </a:r>
            <a:endParaRPr lang="ru-RU" sz="1200" dirty="0" smtClean="0"/>
          </a:p>
          <a:p>
            <a:pPr eaLnBrk="1" fontAlgn="t" hangingPunct="1">
              <a:defRPr/>
            </a:pPr>
            <a:r>
              <a:rPr lang="ru-RU" sz="1200" b="1" dirty="0" smtClean="0"/>
              <a:t>Наводящими вопросами помогает выявить</a:t>
            </a:r>
            <a:endParaRPr lang="ru-RU" sz="1200" dirty="0" smtClean="0"/>
          </a:p>
          <a:p>
            <a:pPr marL="82550" indent="0" eaLnBrk="1" fontAlgn="t" hangingPunct="1">
              <a:buFont typeface="Wingdings 2" pitchFamily="18" charset="2"/>
              <a:buNone/>
              <a:defRPr/>
            </a:pPr>
            <a:r>
              <a:rPr lang="ru-RU" sz="1200" b="1" dirty="0" smtClean="0"/>
              <a:t>причинно-следственные связи в...</a:t>
            </a:r>
            <a:endParaRPr lang="ru-RU" sz="1200" dirty="0" smtClean="0"/>
          </a:p>
          <a:p>
            <a:pPr eaLnBrk="1" fontAlgn="t" hangingPunct="1">
              <a:defRPr/>
            </a:pPr>
            <a:r>
              <a:rPr lang="ru-RU" sz="1200" b="1" dirty="0" smtClean="0"/>
              <a:t>Обеспечивает положительную реакцию детей</a:t>
            </a:r>
            <a:endParaRPr lang="ru-RU" sz="1200" dirty="0" smtClean="0"/>
          </a:p>
          <a:p>
            <a:pPr marL="82550" indent="0" eaLnBrk="1" fontAlgn="t" hangingPunct="1">
              <a:buFont typeface="Wingdings 2" pitchFamily="18" charset="2"/>
              <a:buNone/>
              <a:defRPr/>
            </a:pPr>
            <a:r>
              <a:rPr lang="ru-RU" sz="1200" b="1" dirty="0" smtClean="0"/>
              <a:t>на творчество одноклассников.</a:t>
            </a:r>
            <a:endParaRPr lang="ru-RU" sz="1200" dirty="0" smtClean="0"/>
          </a:p>
          <a:p>
            <a:pPr eaLnBrk="1" fontAlgn="t" hangingPunct="1">
              <a:defRPr/>
            </a:pPr>
            <a:r>
              <a:rPr lang="ru-RU" sz="1200" b="1" dirty="0" smtClean="0"/>
              <a:t>Акцентирует внимание на конечных</a:t>
            </a:r>
            <a:endParaRPr lang="ru-RU" sz="1200" dirty="0" smtClean="0"/>
          </a:p>
          <a:p>
            <a:pPr marL="82550" indent="0" eaLnBrk="1" fontAlgn="t" hangingPunct="1">
              <a:buFont typeface="Wingdings 2" pitchFamily="18" charset="2"/>
              <a:buNone/>
              <a:defRPr/>
            </a:pPr>
            <a:r>
              <a:rPr lang="ru-RU" sz="1200" b="1" dirty="0" smtClean="0"/>
              <a:t>результатах учебной деятельности обучающихся</a:t>
            </a:r>
            <a:endParaRPr lang="ru-RU" sz="1200" dirty="0" smtClean="0"/>
          </a:p>
          <a:p>
            <a:pPr marL="82550" indent="0" eaLnBrk="1" fontAlgn="t" hangingPunct="1">
              <a:buFont typeface="Wingdings 2" pitchFamily="18" charset="2"/>
              <a:buNone/>
              <a:defRPr/>
            </a:pPr>
            <a:r>
              <a:rPr lang="ru-RU" sz="1200" b="1" dirty="0" smtClean="0"/>
              <a:t>на уроке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203200"/>
            <a:ext cx="7499350" cy="56197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7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</a:rPr>
              <a:t>Формулировки деятельности обучающихся</a:t>
            </a:r>
            <a:r>
              <a:rPr lang="ru-RU" sz="1600" dirty="0" smtClean="0">
                <a:solidFill>
                  <a:schemeClr val="tx1"/>
                </a:solidFill>
                <a:effectLst/>
                <a:latin typeface="Gill Sans MT" pitchFamily="34" charset="0"/>
                <a:cs typeface="Arial" pitchFamily="34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effectLst/>
                <a:latin typeface="Gill Sans MT" pitchFamily="34" charset="0"/>
                <a:cs typeface="Arial" pitchFamily="34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25" y="941388"/>
            <a:ext cx="4667250" cy="5916612"/>
          </a:xfrm>
        </p:spPr>
        <p:txBody>
          <a:bodyPr/>
          <a:lstStyle/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Записывают слова, предложения.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Делят (слова и т. д.) на группы.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Выполняют упражнение в тетради.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Приводят примеры.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Пишут под диктовку.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Проговаривают по цепочке.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Выполняют задания по карточкам..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Озвучивают понятие...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Выявляют закономерность...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Анализируют...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Определяют причины...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Формулируют выводы наблюдений.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Объясняют свой выбор.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spc="-5" dirty="0" smtClean="0"/>
              <a:t>Высказывают свои предположения в паре.</a:t>
            </a:r>
            <a:endParaRPr lang="ru-RU" sz="1600" b="1" dirty="0" smtClean="0"/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Сравнивают... Читают текст. Читают план описания...</a:t>
            </a:r>
          </a:p>
          <a:p>
            <a:pPr>
              <a:spcAft>
                <a:spcPts val="0"/>
              </a:spcAft>
              <a:defRPr/>
            </a:pPr>
            <a:endParaRPr lang="ru-RU" sz="1600" b="1" dirty="0" smtClean="0"/>
          </a:p>
          <a:p>
            <a:pPr>
              <a:defRPr/>
            </a:pPr>
            <a:endParaRPr lang="ru-RU" sz="1600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5143500" y="928688"/>
            <a:ext cx="3743325" cy="56213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marL="365125" indent="-282575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36538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58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32D2E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69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Подчеркивают характеристики...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spc="-10" dirty="0" smtClean="0"/>
              <a:t>Находят в тексте понятие, информацию.</a:t>
            </a:r>
            <a:endParaRPr lang="ru-RU" sz="1600" b="1" dirty="0" smtClean="0"/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spc="-5" dirty="0" smtClean="0"/>
              <a:t>Слушают текст  и определяют...</a:t>
            </a:r>
            <a:endParaRPr lang="ru-RU" sz="1600" b="1" dirty="0" smtClean="0"/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spc="-5" dirty="0" smtClean="0"/>
              <a:t>Слушают доклад, делятся впечатлениями о...</a:t>
            </a:r>
            <a:endParaRPr lang="ru-RU" sz="1600" b="1" dirty="0" smtClean="0"/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Высказывают свое мнение.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Осуществляют:</a:t>
            </a:r>
          </a:p>
          <a:p>
            <a:pPr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/>
              <a:t>самооценку;</a:t>
            </a:r>
          </a:p>
          <a:p>
            <a:pPr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/>
              <a:t>самопроверку;</a:t>
            </a:r>
          </a:p>
          <a:p>
            <a:pPr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/>
              <a:t>взаимопроверку;</a:t>
            </a:r>
          </a:p>
          <a:p>
            <a:pPr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/>
              <a:t>предварительную оценку.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spc="-5" dirty="0" smtClean="0"/>
              <a:t>Формулируют конечный результат своей работы</a:t>
            </a:r>
            <a:r>
              <a:rPr lang="ru-RU" sz="1600" b="1" dirty="0"/>
              <a:t> </a:t>
            </a:r>
            <a:r>
              <a:rPr lang="ru-RU" sz="1600" b="1" dirty="0" smtClean="0"/>
              <a:t>на уроке.</a:t>
            </a:r>
          </a:p>
          <a:p>
            <a:pPr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dirty="0" smtClean="0"/>
              <a:t>Называют основные позиции нового материала </a:t>
            </a:r>
            <a:r>
              <a:rPr lang="ru-RU" sz="1600" b="1" spc="-5" dirty="0" smtClean="0"/>
              <a:t>и как они их усвоили (что получилось, что </a:t>
            </a:r>
            <a:r>
              <a:rPr lang="ru-RU" sz="1600" b="1" dirty="0" smtClean="0"/>
              <a:t>не получилось и почему)</a:t>
            </a:r>
            <a:endParaRPr lang="ru-RU" sz="1600" b="1" dirty="0">
              <a:latin typeface="Arial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63" y="406400"/>
          <a:ext cx="8072465" cy="6443664"/>
        </p:xfrm>
        <a:graphic>
          <a:graphicData uri="http://schemas.openxmlformats.org/drawingml/2006/table">
            <a:tbl>
              <a:tblPr/>
              <a:tblGrid>
                <a:gridCol w="1692768"/>
                <a:gridCol w="1061162"/>
                <a:gridCol w="1061161"/>
                <a:gridCol w="1061162"/>
                <a:gridCol w="1059571"/>
                <a:gridCol w="1069116"/>
                <a:gridCol w="1067525"/>
              </a:tblGrid>
              <a:tr h="319088">
                <a:tc rowSpan="3"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Деятельность учителя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Деятельность обучающихся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Познавательная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Коммуникативная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Регулятивная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4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Осуществляемые</a:t>
                      </a:r>
                    </a:p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действия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Формируемые</a:t>
                      </a:r>
                    </a:p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способы</a:t>
                      </a:r>
                    </a:p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деятельности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Осуществляемые</a:t>
                      </a:r>
                    </a:p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действия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Формируемые</a:t>
                      </a:r>
                    </a:p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способы</a:t>
                      </a:r>
                    </a:p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деятельности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Осуществляемые</a:t>
                      </a:r>
                    </a:p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действия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Формируемые</a:t>
                      </a:r>
                    </a:p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способы</a:t>
                      </a:r>
                    </a:p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деятельности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б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7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314325">
                <a:tc gridSpan="7">
                  <a:txBody>
                    <a:bodyPr/>
                    <a:lstStyle/>
                    <a:p>
                      <a:pPr marL="0" marR="0" lvl="0" indent="-1651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1. Мотивирование  к учебной деятельности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592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700"/>
                        <a:buFont typeface="Gill Sans MT" pitchFamily="34" charset="0"/>
                        <a:buAutoNum type="arabicPeriod"/>
                        <a:tabLst>
                          <a:tab pos="1206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Загадывает загадку о временах года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700"/>
                        <a:buFont typeface="Gill Sans MT" pitchFamily="34" charset="0"/>
                        <a:buAutoNum type="arabicPeriod"/>
                        <a:tabLst>
                          <a:tab pos="1206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Просит выдвинуть предположе­ние о теме предстоящего урока.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700"/>
                        <a:buFont typeface="Gill Sans MT" pitchFamily="34" charset="0"/>
                        <a:buAutoNum type="arabicPeriod"/>
                        <a:tabLst>
                          <a:tab pos="1206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Организует беседу, выявляющую представления детей о временах года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700"/>
                        <a:buFont typeface="Gill Sans MT" pitchFamily="34" charset="0"/>
                        <a:buAutoNum type="arabicPeriod"/>
                        <a:tabLst>
                          <a:tab pos="1206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Подводит итог беседы.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700"/>
                        <a:buFont typeface="Gill Sans MT" pitchFamily="34" charset="0"/>
                        <a:buAutoNum type="arabicPeriod"/>
                        <a:tabLst>
                          <a:tab pos="1206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Ставит цель заслушивания текста.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700"/>
                        <a:buFont typeface="Gill Sans MT" pitchFamily="34" charset="0"/>
                        <a:buAutoNum type="arabicPeriod"/>
                        <a:tabLst>
                          <a:tab pos="120650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Формирует группу экспертов для оценки выразительности чтения (по ранее разработанному алгоритму)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0" lvl="0" indent="-165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Отгадывают загадку. Выдвигают предположения о теме урока. Слушают вопросы учителя.</a:t>
                      </a:r>
                    </a:p>
                    <a:p>
                      <a:pPr marL="38100" marR="0" lvl="0" indent="-165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Отвечают на вопро­сы учителя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0" lvl="0" indent="-165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Выделять существен­ную информацию из текста загадки. Выдвигать гипотезу и обосновывать ее. Осуществлять актуализацию личного жизненного опыта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0" lvl="0" indent="-165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Взаимодействуют с учителем во время опроса, осущест­вляемого во фрон­тальном режиме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0" lvl="0" indent="-165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Слушать собеседника. Строить понятные для собеседника высказывания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1651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Контролируют правильность ответов обучающихся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0" lvl="0" indent="-165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Уметь слушать в соот­ветствии с целевой установкой. Принимать и сохранять учебную цель и задачу. Дополнять, уточнять высказанные мнения по существу получен­ного задания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400" b="1" u="sng" dirty="0" smtClean="0"/>
              <a:t>Преимущества технологической карты:</a:t>
            </a:r>
            <a:endParaRPr lang="ru-RU" u="sng" dirty="0"/>
          </a:p>
        </p:txBody>
      </p:sp>
      <p:sp>
        <p:nvSpPr>
          <p:cNvPr id="348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550" indent="0">
              <a:buFont typeface="Wingdings 2" pitchFamily="18" charset="2"/>
              <a:buNone/>
            </a:pPr>
            <a:r>
              <a:rPr lang="ru-RU" sz="2400" b="1" i="1" smtClean="0"/>
              <a:t/>
            </a:r>
            <a:br>
              <a:rPr lang="ru-RU" sz="2400" b="1" i="1" smtClean="0"/>
            </a:br>
            <a:r>
              <a:rPr lang="ru-RU" sz="2400" smtClean="0"/>
              <a:t>• использование готовых разработок по темам освобождает учителя от непродуктивной рутинной работы;</a:t>
            </a:r>
            <a:br>
              <a:rPr lang="ru-RU" sz="2400" smtClean="0"/>
            </a:br>
            <a:r>
              <a:rPr lang="ru-RU" sz="2400" smtClean="0"/>
              <a:t>• освобождается время для творчества учителя;</a:t>
            </a:r>
            <a:br>
              <a:rPr lang="ru-RU" sz="2400" smtClean="0"/>
            </a:br>
            <a:r>
              <a:rPr lang="ru-RU" sz="2400" smtClean="0"/>
              <a:t>• обеспечиваются реальные метапредметные связи и согласованные действия всех участников педагогического процесса;</a:t>
            </a:r>
            <a:br>
              <a:rPr lang="ru-RU" sz="2400" smtClean="0"/>
            </a:br>
            <a:r>
              <a:rPr lang="ru-RU" sz="2400" smtClean="0"/>
              <a:t>• обеспечивается повышение качества образования.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Литература:</a:t>
            </a:r>
            <a:endParaRPr lang="ru-RU" dirty="0"/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200" u="sng" smtClean="0">
                <a:hlinkClick r:id="rId3"/>
              </a:rPr>
              <a:t>http://www.prosv.ru/umk/perspektiva/info.aspx?ob_no=20077</a:t>
            </a:r>
            <a:endParaRPr lang="ru-RU" sz="1200" smtClean="0"/>
          </a:p>
          <a:p>
            <a:r>
              <a:rPr lang="ru-RU" sz="1200" b="1" smtClean="0"/>
              <a:t>Как проектировать универсальные учебные действия в начальной школе. От действия к мысли</a:t>
            </a:r>
            <a:r>
              <a:rPr lang="ru-RU" sz="1200" smtClean="0"/>
              <a:t> : пособие для учителя / Под ред. А.Г. Асмолова. - 2-е изд. - М. : Просвещение, 2010. - 152 с. : ил. - (Стандарты второго поколения). - Библиогр.: с. 148-150. - ISBN 978-5-09-022831-2.</a:t>
            </a:r>
            <a:br>
              <a:rPr lang="ru-RU" sz="1200" smtClean="0"/>
            </a:br>
            <a:r>
              <a:rPr lang="ru-RU" sz="1200" smtClean="0"/>
              <a:t>   </a:t>
            </a:r>
            <a:r>
              <a:rPr lang="ru-RU" sz="1200" b="1" smtClean="0"/>
              <a:t>Карабанова О.А.</a:t>
            </a:r>
            <a:r>
              <a:rPr lang="ru-RU" sz="1200" smtClean="0"/>
              <a:t/>
            </a:r>
            <a:br>
              <a:rPr lang="ru-RU" sz="1200" smtClean="0"/>
            </a:br>
            <a:r>
              <a:rPr lang="ru-RU" sz="1200" smtClean="0"/>
              <a:t>   Формирование универсальных учебных действий учащихся начальной школы / О. А. Карабанова</a:t>
            </a:r>
            <a:br>
              <a:rPr lang="ru-RU" sz="1200" smtClean="0"/>
            </a:br>
            <a:r>
              <a:rPr lang="ru-RU" sz="1200" smtClean="0"/>
              <a:t>// Управление начальной школой. - 2009. - № 12. - С. 9-11.</a:t>
            </a:r>
            <a:br>
              <a:rPr lang="ru-RU" sz="1200" smtClean="0"/>
            </a:br>
            <a:r>
              <a:rPr lang="ru-RU" sz="1200" smtClean="0"/>
              <a:t>Определение, классификация универсальных учебных действий. Примеры заданий на развитие универсальных учебных действий младших школьников.</a:t>
            </a:r>
          </a:p>
          <a:p>
            <a:r>
              <a:rPr lang="ru-RU" sz="1200" b="1" smtClean="0"/>
              <a:t>Карабанова О.А.</a:t>
            </a:r>
            <a:r>
              <a:rPr lang="ru-RU" sz="1200" smtClean="0"/>
              <a:t/>
            </a:r>
            <a:br>
              <a:rPr lang="ru-RU" sz="1200" smtClean="0"/>
            </a:br>
            <a:r>
              <a:rPr lang="ru-RU" sz="1200" smtClean="0"/>
              <a:t>   Что такое универсальные учебные действия и зачем они нужны / О. А. Карабанова</a:t>
            </a:r>
            <a:br>
              <a:rPr lang="ru-RU" sz="1200" smtClean="0"/>
            </a:br>
            <a:r>
              <a:rPr lang="ru-RU" sz="1200" smtClean="0"/>
              <a:t>// Муниципальное образование: инновации и эксперимент. - 2010. - № 2. - С. 11-12.</a:t>
            </a:r>
          </a:p>
          <a:p>
            <a:r>
              <a:rPr lang="ru-RU" sz="1200" b="1" smtClean="0"/>
              <a:t>Климанова Л.Ф.</a:t>
            </a:r>
            <a:r>
              <a:rPr lang="ru-RU" sz="1200" smtClean="0"/>
              <a:t>   Универсальные учебные действия обучающихся : примеры формирования / Л. Ф. Климанова// Управление начальной школой. - 2010. - № 10. - С. 20-25.</a:t>
            </a:r>
            <a:br>
              <a:rPr lang="ru-RU" sz="1200" smtClean="0"/>
            </a:br>
            <a:r>
              <a:rPr lang="ru-RU" sz="1200" smtClean="0"/>
              <a:t> </a:t>
            </a:r>
            <a:r>
              <a:rPr lang="ru-RU" sz="1200" b="1" smtClean="0"/>
              <a:t>Кузнецова М.И.</a:t>
            </a:r>
            <a:r>
              <a:rPr lang="ru-RU" sz="1200" smtClean="0"/>
              <a:t>   ФГОС и совершенствование системы контроля и оценивания достижений младших школьников / М. И. Кузнецова// Начальная школа плюс до и после. - 2011. - № 3. - С. 19-23. - Библиогр.: с. 23.</a:t>
            </a:r>
          </a:p>
          <a:p>
            <a:r>
              <a:rPr lang="ru-RU" sz="1200" b="1" smtClean="0"/>
              <a:t>Кузнецова О.В.</a:t>
            </a:r>
            <a:r>
              <a:rPr lang="ru-RU" sz="1200" smtClean="0"/>
              <a:t>   Развитие универсальных учебных действий обучающихся средствами проектно-исследовательской деятельности / О. В. Кузнецова, Н. В. Дудырева// Управление начальной школой. - 2011. - № 6. - С. 31-40.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100" y="333375"/>
            <a:ext cx="7499350" cy="5915025"/>
          </a:xfrm>
        </p:spPr>
        <p:txBody>
          <a:bodyPr/>
          <a:lstStyle/>
          <a:p>
            <a:pPr>
              <a:defRPr/>
            </a:pPr>
            <a:r>
              <a:rPr lang="ru-RU" sz="1200" b="1" dirty="0"/>
              <a:t>Осипова Н.В.</a:t>
            </a:r>
            <a:r>
              <a:rPr lang="ru-RU" sz="1200" dirty="0"/>
              <a:t>   Показатели </a:t>
            </a:r>
            <a:r>
              <a:rPr lang="ru-RU" sz="1200" dirty="0" err="1"/>
              <a:t>сформированности</a:t>
            </a:r>
            <a:r>
              <a:rPr lang="ru-RU" sz="1200" dirty="0"/>
              <a:t> универсальных учебных действий обучающихся / Н. В. Осипова, И. А. </a:t>
            </a:r>
            <a:r>
              <a:rPr lang="ru-RU" sz="1200" dirty="0" err="1"/>
              <a:t>Головинская</a:t>
            </a:r>
            <a:r>
              <a:rPr lang="ru-RU" sz="1200" dirty="0"/>
              <a:t>, С. В. Брюханова// Управление начальной школой. - 2010. - № 10. - С. 26-33.</a:t>
            </a:r>
            <a:br>
              <a:rPr lang="ru-RU" sz="1200" dirty="0"/>
            </a:br>
            <a:r>
              <a:rPr lang="ru-RU" sz="1200" dirty="0"/>
              <a:t> </a:t>
            </a:r>
            <a:r>
              <a:rPr lang="ru-RU" sz="1200" b="1" dirty="0" err="1"/>
              <a:t>Песняева</a:t>
            </a:r>
            <a:r>
              <a:rPr lang="ru-RU" sz="1200" b="1" dirty="0"/>
              <a:t> Н.А.</a:t>
            </a:r>
            <a:r>
              <a:rPr lang="ru-RU" sz="1200" dirty="0"/>
              <a:t>   Учебный диалог как средство формирования универсальных учебных действий младших школьников / Н. А. </a:t>
            </a:r>
            <a:r>
              <a:rPr lang="ru-RU" sz="1200" dirty="0" err="1"/>
              <a:t>Песняева</a:t>
            </a:r>
            <a:r>
              <a:rPr lang="ru-RU" sz="1200" dirty="0"/>
              <a:t>// Методист. - 2010. - № 4. - С. 61-67.</a:t>
            </a:r>
          </a:p>
          <a:p>
            <a:pPr>
              <a:defRPr/>
            </a:pPr>
            <a:r>
              <a:rPr lang="ru-RU" sz="1200" b="1" dirty="0" err="1"/>
              <a:t>Песняева</a:t>
            </a:r>
            <a:r>
              <a:rPr lang="ru-RU" sz="1200" b="1" dirty="0"/>
              <a:t> Н.А.</a:t>
            </a:r>
            <a:r>
              <a:rPr lang="ru-RU" sz="1200" dirty="0"/>
              <a:t>   Формирование универсальных учебных действий в учебном диалоге / Н. А. </a:t>
            </a:r>
            <a:r>
              <a:rPr lang="ru-RU" sz="1200" dirty="0" err="1"/>
              <a:t>Песняева</a:t>
            </a:r>
            <a:r>
              <a:rPr lang="ru-RU" sz="1200" dirty="0"/>
              <a:t>// Управление начальной школой. - 2010. - № 7. - С. 15-22.</a:t>
            </a:r>
            <a:br>
              <a:rPr lang="ru-RU" sz="1200" dirty="0"/>
            </a:br>
            <a:r>
              <a:rPr lang="ru-RU" sz="1200" b="1" dirty="0" err="1"/>
              <a:t>Петерсон</a:t>
            </a:r>
            <a:r>
              <a:rPr lang="ru-RU" sz="1200" b="1" dirty="0"/>
              <a:t> Л.Г.</a:t>
            </a:r>
            <a:r>
              <a:rPr lang="ru-RU" sz="1200" dirty="0"/>
              <a:t>   Механизмы формирования универсальных учебных действий на основе дидактической системы </a:t>
            </a:r>
            <a:r>
              <a:rPr lang="ru-RU" sz="1200" dirty="0" err="1"/>
              <a:t>деятельностного</a:t>
            </a:r>
            <a:r>
              <a:rPr lang="ru-RU" sz="1200" dirty="0"/>
              <a:t> метода обучения "Школа 2000..." / Л. Г. </a:t>
            </a:r>
            <a:r>
              <a:rPr lang="ru-RU" sz="1200" dirty="0" err="1"/>
              <a:t>Петерсон</a:t>
            </a:r>
            <a:r>
              <a:rPr lang="ru-RU" sz="1200" dirty="0"/>
              <a:t>// Муниципальное образование: инновации и эксперимент. - 2011. - № 3. - С. 17-23. - </a:t>
            </a:r>
            <a:r>
              <a:rPr lang="ru-RU" sz="1200" dirty="0" err="1"/>
              <a:t>Библиогр</a:t>
            </a:r>
            <a:r>
              <a:rPr lang="ru-RU" sz="1200" dirty="0"/>
              <a:t>.: с. 23.</a:t>
            </a:r>
          </a:p>
          <a:p>
            <a:pPr>
              <a:defRPr/>
            </a:pPr>
            <a:r>
              <a:rPr lang="ru-RU" sz="1200" b="1" dirty="0"/>
              <a:t>Планируемые результаты начального общего образования</a:t>
            </a:r>
            <a:r>
              <a:rPr lang="ru-RU" sz="1200" dirty="0"/>
              <a:t> / Под ред. Г.С. Ковалевой, О.Б. Логиновой. - 2-е изд. - М. : Просвещение, 2010. - 120 с. : ил. - (Стандарты второго поколения). - ISBN 978-5-09-023809-0.</a:t>
            </a:r>
            <a:br>
              <a:rPr lang="ru-RU" sz="1200" dirty="0"/>
            </a:br>
            <a:r>
              <a:rPr lang="ru-RU" sz="1200" dirty="0"/>
              <a:t> </a:t>
            </a:r>
            <a:r>
              <a:rPr lang="ru-RU" sz="1200" b="1" dirty="0"/>
              <a:t>Формирование универсальных учебных действий в основной школе: от действия к мысли. Система заданий</a:t>
            </a:r>
            <a:r>
              <a:rPr lang="ru-RU" sz="1200" dirty="0"/>
              <a:t> : пособие для учителя / Под ред. А.Г. </a:t>
            </a:r>
            <a:r>
              <a:rPr lang="ru-RU" sz="1200" dirty="0" err="1"/>
              <a:t>Асмолова</a:t>
            </a:r>
            <a:r>
              <a:rPr lang="ru-RU" sz="1200" dirty="0"/>
              <a:t>. - М. : Просвещение, 2010. - 159 с. : ил. - (Стандарты второго поколения). - </a:t>
            </a:r>
            <a:r>
              <a:rPr lang="ru-RU" sz="1200" dirty="0" err="1"/>
              <a:t>Библиогр</a:t>
            </a:r>
            <a:r>
              <a:rPr lang="ru-RU" sz="1200" dirty="0"/>
              <a:t>.: с. 155-158. - ISBN 978-5-09-020588-7.</a:t>
            </a:r>
            <a:br>
              <a:rPr lang="ru-RU" sz="1200" dirty="0"/>
            </a:br>
            <a:r>
              <a:rPr lang="ru-RU" sz="1200" dirty="0"/>
              <a:t> </a:t>
            </a:r>
            <a:r>
              <a:rPr lang="ru-RU" sz="1200" b="1" dirty="0" err="1"/>
              <a:t>Чиндилова</a:t>
            </a:r>
            <a:r>
              <a:rPr lang="ru-RU" sz="1200" b="1" dirty="0"/>
              <a:t> О.В.</a:t>
            </a:r>
            <a:r>
              <a:rPr lang="ru-RU" sz="1200" dirty="0"/>
              <a:t>   </a:t>
            </a:r>
            <a:r>
              <a:rPr lang="ru-RU" sz="1200" dirty="0" err="1"/>
              <a:t>Разноуровневые</a:t>
            </a:r>
            <a:r>
              <a:rPr lang="ru-RU" sz="1200" dirty="0"/>
              <a:t> задания по освоению младшими школьниками коммуникативных универсальных учебных действий / О. В. </a:t>
            </a:r>
            <a:r>
              <a:rPr lang="ru-RU" sz="1200" dirty="0" err="1"/>
              <a:t>Чиндилова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// Начальная школа плюс до и после. - 2011. - № 2. - С. 3-6.</a:t>
            </a:r>
          </a:p>
          <a:p>
            <a:pPr>
              <a:defRPr/>
            </a:pPr>
            <a:r>
              <a:rPr lang="ru-RU" sz="1200" b="1" dirty="0" err="1"/>
              <a:t>Чиранова</a:t>
            </a:r>
            <a:r>
              <a:rPr lang="ru-RU" sz="1200" b="1" dirty="0"/>
              <a:t> О.И.</a:t>
            </a:r>
            <a:r>
              <a:rPr lang="ru-RU" sz="1200" dirty="0"/>
              <a:t>   Формирование универсальных учебных действий у младших школьников в процессе реализации эстетической функции математики / О. И. </a:t>
            </a:r>
            <a:r>
              <a:rPr lang="ru-RU" sz="1200" dirty="0" err="1"/>
              <a:t>Чиранова</a:t>
            </a:r>
            <a:r>
              <a:rPr lang="ru-RU" sz="1200" dirty="0"/>
              <a:t>// Начальная школа плюс до и после. - 2011. - № 6. - С. 29-32. - </a:t>
            </a:r>
            <a:r>
              <a:rPr lang="ru-RU" sz="1200" dirty="0" err="1"/>
              <a:t>Библиогр</a:t>
            </a:r>
            <a:r>
              <a:rPr lang="ru-RU" sz="1200" dirty="0"/>
              <a:t>.: с. 32.</a:t>
            </a:r>
          </a:p>
          <a:p>
            <a:pPr>
              <a:defRPr/>
            </a:pPr>
            <a:r>
              <a:rPr lang="ru-RU" sz="1200" b="1" dirty="0"/>
              <a:t>Шакина Г.В.</a:t>
            </a:r>
            <a:r>
              <a:rPr lang="ru-RU" sz="1200" dirty="0"/>
              <a:t>   Оценка </a:t>
            </a:r>
            <a:r>
              <a:rPr lang="ru-RU" sz="1200" dirty="0" err="1"/>
              <a:t>сформированности</a:t>
            </a:r>
            <a:r>
              <a:rPr lang="ru-RU" sz="1200" dirty="0"/>
              <a:t> у младших школьников умений работы с текстом как источником информации / Г. В. Шакина, И. В. </a:t>
            </a:r>
            <a:r>
              <a:rPr lang="ru-RU" sz="1200" dirty="0" err="1"/>
              <a:t>Ванисова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// Стандарты и мониторинг в образовании. - 2010. - № 3. - С. 7-10. - </a:t>
            </a:r>
            <a:r>
              <a:rPr lang="ru-RU" sz="1200" dirty="0" err="1"/>
              <a:t>Библиогр</a:t>
            </a:r>
            <a:r>
              <a:rPr lang="ru-RU" sz="1200" dirty="0"/>
              <a:t>.: с. 10.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200" b="1" dirty="0" err="1"/>
              <a:t>Ячменникова</a:t>
            </a:r>
            <a:r>
              <a:rPr lang="ru-RU" sz="1200" b="1" dirty="0"/>
              <a:t> Т.С.</a:t>
            </a:r>
            <a:r>
              <a:rPr lang="ru-RU" sz="1200" dirty="0"/>
              <a:t>   </a:t>
            </a:r>
            <a:r>
              <a:rPr lang="ru-RU" sz="1200" dirty="0" err="1"/>
              <a:t>Деятельностный</a:t>
            </a:r>
            <a:r>
              <a:rPr lang="ru-RU" sz="1200" dirty="0"/>
              <a:t> подход в формировании универсальных учебных действий на уроках математики в 1 классе : как на уроке формировать универсально-учебные действия, предусмотренные ФГОС нового поколения? / Т. С. </a:t>
            </a:r>
            <a:r>
              <a:rPr lang="ru-RU" sz="1200" dirty="0" err="1"/>
              <a:t>Ячменникова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// Муниципальное образование: инновации и эксперимент. - 2011. - № 1. - С. 25-31. </a:t>
            </a:r>
          </a:p>
          <a:p>
            <a:pPr marL="82550" indent="0">
              <a:buFont typeface="Wingdings 2" pitchFamily="18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eXe\Desktop\1241605848_goldman_20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 l="-2"/>
          <a:stretch>
            <a:fillRect/>
          </a:stretch>
        </p:blipFill>
        <p:spPr>
          <a:xfrm>
            <a:off x="1000125" y="1000125"/>
            <a:ext cx="7697788" cy="52863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357188"/>
            <a:ext cx="8215312" cy="1868487"/>
          </a:xfrm>
        </p:spPr>
        <p:txBody>
          <a:bodyPr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Комплексное достижение личностных, </a:t>
            </a:r>
            <a:r>
              <a:rPr lang="ru-RU" sz="2800" b="1" dirty="0" err="1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метапредметных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предметных результатов в процессе обучения на основе </a:t>
            </a:r>
            <a:r>
              <a:rPr lang="ru-RU" sz="2800" b="1" dirty="0" err="1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системно-деятельностного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подхода.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2800" b="1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1435100" y="3214688"/>
            <a:ext cx="7499350" cy="303371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11269" name="Picture 1" descr="Схема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2286000"/>
            <a:ext cx="8215312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u="sng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планирования урока</a:t>
            </a:r>
            <a:endParaRPr lang="ru-RU" b="1" u="sng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0" y="1357313"/>
            <a:ext cx="7715250" cy="5500687"/>
          </a:xfrm>
        </p:spPr>
        <p:txBody>
          <a:bodyPr>
            <a:normAutofit fontScale="700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i="1" u="sng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4600" b="1" u="sng" dirty="0" smtClean="0">
                <a:latin typeface="Arial" pitchFamily="34" charset="0"/>
                <a:cs typeface="Arial" pitchFamily="34" charset="0"/>
              </a:rPr>
              <a:t>Моделирование: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6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4600" dirty="0" smtClean="0">
                <a:latin typeface="Arial" pitchFamily="34" charset="0"/>
                <a:cs typeface="Arial" pitchFamily="34" charset="0"/>
              </a:rPr>
              <a:t>процесс определения основных его параметров,  эскиз   урока, начальный этап перевода теории урока в практику.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4600" i="1" dirty="0" smtClean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4600" b="1" u="sng" dirty="0" smtClean="0">
                <a:latin typeface="Arial" pitchFamily="34" charset="0"/>
                <a:cs typeface="Arial" pitchFamily="34" charset="0"/>
              </a:rPr>
              <a:t>Проектирование: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6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4600" dirty="0" smtClean="0">
                <a:latin typeface="Arial" pitchFamily="34" charset="0"/>
                <a:cs typeface="Arial" pitchFamily="34" charset="0"/>
              </a:rPr>
              <a:t>этап разработки компонентов педагогического процесса (задач, принципов, содержания, методов, форм учебной деятельности).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428625"/>
            <a:ext cx="7858125" cy="5624513"/>
          </a:xfrm>
        </p:spPr>
        <p:txBody>
          <a:bodyPr>
            <a:normAutofit fontScale="92500"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u="sng" dirty="0" smtClean="0">
                <a:latin typeface="Arial" pitchFamily="34" charset="0"/>
                <a:cs typeface="Arial" pitchFamily="34" charset="0"/>
              </a:rPr>
              <a:t>Конструирование: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создание технологии обучения учащихся как процесса освоения ими учебного материала.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i="1" dirty="0" smtClean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i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u="sng" dirty="0" err="1" smtClean="0">
                <a:latin typeface="Arial" pitchFamily="34" charset="0"/>
                <a:cs typeface="Arial" pitchFamily="34" charset="0"/>
              </a:rPr>
              <a:t>Сценирование</a:t>
            </a:r>
            <a:r>
              <a:rPr lang="ru-RU" b="1" u="sng" dirty="0" smtClean="0">
                <a:latin typeface="Arial" pitchFamily="34" charset="0"/>
                <a:cs typeface="Arial" pitchFamily="34" charset="0"/>
              </a:rPr>
              <a:t> образовательной ситуации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(обучение способам деятельности, при необходимости -  изменение плана урока в соответствии с вариантами непонимания и типами ошибок обучающихся).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0"/>
            <a:ext cx="749935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Алгоритм планирования урока по ФГОС</a:t>
            </a:r>
            <a:endParaRPr lang="ru-RU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75" y="1357313"/>
            <a:ext cx="6540500" cy="5997575"/>
          </a:xfrm>
        </p:spPr>
        <p:txBody>
          <a:bodyPr>
            <a:no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u="sng" dirty="0" smtClean="0">
                <a:latin typeface="Arial" pitchFamily="34" charset="0"/>
                <a:cs typeface="Arial" pitchFamily="34" charset="0"/>
              </a:rPr>
              <a:t>Первый этап: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четко определить и сформулировать </a:t>
            </a:r>
          </a:p>
          <a:p>
            <a:pPr marL="82296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для себя тему урока;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определить место темы </a:t>
            </a:r>
          </a:p>
          <a:p>
            <a:pPr marL="82296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 учебном курсе;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определить ведущие понятия,</a:t>
            </a:r>
          </a:p>
          <a:p>
            <a:pPr marL="82296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на которые опирается данный урок;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посмотреть на урок через призму перспективы своей деятельности.</a:t>
            </a:r>
            <a:endParaRPr lang="ru-RU" sz="2400" b="1" dirty="0"/>
          </a:p>
        </p:txBody>
      </p:sp>
      <p:pic>
        <p:nvPicPr>
          <p:cNvPr id="14340" name="Picture 2" descr="C:\Users\eXe\Desktop\0_6f409_e302c916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00125" y="2214563"/>
            <a:ext cx="6500813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1435100" y="908050"/>
            <a:ext cx="6665913" cy="5340350"/>
          </a:xfrm>
        </p:spPr>
        <p:txBody>
          <a:bodyPr/>
          <a:lstStyle/>
          <a:p>
            <a:pPr algn="r" eaLnBrk="1" hangingPunct="1">
              <a:buFont typeface="Wingdings 2" pitchFamily="18" charset="2"/>
              <a:buNone/>
            </a:pPr>
            <a:endParaRPr lang="ru-RU" b="1" smtClean="0"/>
          </a:p>
          <a:p>
            <a:pPr algn="r" eaLnBrk="1" hangingPunct="1">
              <a:buFont typeface="Wingdings 2" pitchFamily="18" charset="2"/>
              <a:buNone/>
            </a:pPr>
            <a:endParaRPr lang="ru-RU" b="1" i="1" smtClean="0"/>
          </a:p>
          <a:p>
            <a:pPr algn="r" eaLnBrk="1" hangingPunct="1">
              <a:buFont typeface="Wingdings 2" pitchFamily="18" charset="2"/>
              <a:buNone/>
            </a:pPr>
            <a:endParaRPr lang="ru-RU" b="1" i="1" smtClean="0"/>
          </a:p>
          <a:p>
            <a:pPr algn="r" eaLnBrk="1" hangingPunct="1">
              <a:buFont typeface="Wingdings 2" pitchFamily="18" charset="2"/>
              <a:buNone/>
            </a:pPr>
            <a:r>
              <a:rPr lang="ru-RU" b="1" i="1" smtClean="0"/>
              <a:t>«Для корабля,  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b="1" i="1" smtClean="0"/>
              <a:t>который не знает куда плыть, 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b="1" i="1" smtClean="0"/>
              <a:t>нет попутного ветра»</a:t>
            </a:r>
            <a:br>
              <a:rPr lang="ru-RU" b="1" i="1" smtClean="0"/>
            </a:br>
            <a:r>
              <a:rPr lang="ru-RU" b="1" i="1" smtClean="0"/>
              <a:t> 						(Сенека)</a:t>
            </a:r>
            <a:endParaRPr lang="ru-RU" i="1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15363" name="Picture 2" descr="C:\Users\eXe\Desktop\0_6f490_a523c43c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0"/>
            <a:ext cx="68484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4429125" y="714375"/>
            <a:ext cx="4286250" cy="575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 u="sng">
              <a:latin typeface="Corbel" pitchFamily="34" charset="0"/>
            </a:endParaRPr>
          </a:p>
          <a:p>
            <a:r>
              <a:rPr lang="ru-RU" sz="4000" b="1" u="sng">
                <a:latin typeface="Arial" charset="0"/>
              </a:rPr>
              <a:t>Второй этап:</a:t>
            </a:r>
          </a:p>
          <a:p>
            <a:r>
              <a:rPr lang="ru-RU" sz="4000">
                <a:latin typeface="Arial" charset="0"/>
              </a:rPr>
              <a:t>четко сформулировать для себя и отдельно для учащихся целевую установку урока</a:t>
            </a:r>
          </a:p>
          <a:p>
            <a:endParaRPr lang="ru-RU" sz="1600">
              <a:latin typeface="Corbel" pitchFamily="34" charset="0"/>
            </a:endParaRPr>
          </a:p>
        </p:txBody>
      </p:sp>
      <p:pic>
        <p:nvPicPr>
          <p:cNvPr id="16387" name="Picture 2" descr="C:\Users\eXe\Desktop\0_6f42e_5b5fe756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7950" y="3071813"/>
            <a:ext cx="5200650" cy="390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e12b18fb0d43fc211c513f593130b46afdc69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310</TotalTime>
  <Words>1385</Words>
  <Application>Microsoft Office PowerPoint</Application>
  <PresentationFormat>Экран (4:3)</PresentationFormat>
  <Paragraphs>358</Paragraphs>
  <Slides>29</Slides>
  <Notes>29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40" baseType="lpstr">
      <vt:lpstr>Gill Sans MT</vt:lpstr>
      <vt:lpstr>Arial</vt:lpstr>
      <vt:lpstr>Corbel</vt:lpstr>
      <vt:lpstr>Wingdings 2</vt:lpstr>
      <vt:lpstr>Verdana</vt:lpstr>
      <vt:lpstr>Calibri</vt:lpstr>
      <vt:lpstr>Times New Roman</vt:lpstr>
      <vt:lpstr>Courier New</vt:lpstr>
      <vt:lpstr>Wingdings</vt:lpstr>
      <vt:lpstr>Tahoma</vt:lpstr>
      <vt:lpstr>Солнцестояние</vt:lpstr>
      <vt:lpstr>    </vt:lpstr>
      <vt:lpstr>Слайд 2</vt:lpstr>
      <vt:lpstr>Слайд 3</vt:lpstr>
      <vt:lpstr>Комплексное достижение личностных, метапредметных и предметных результатов в процессе обучения на основе системно-деятельностного подхода. </vt:lpstr>
      <vt:lpstr>Организация планирования урока</vt:lpstr>
      <vt:lpstr>Слайд 6</vt:lpstr>
      <vt:lpstr>Алгоритм планирования урока по ФГОС</vt:lpstr>
      <vt:lpstr>Слайд 8</vt:lpstr>
      <vt:lpstr>Слайд 9</vt:lpstr>
      <vt:lpstr>        Слова-ориентиры для определения целей урока </vt:lpstr>
      <vt:lpstr>Слайд 11</vt:lpstr>
      <vt:lpstr>Слайд 12</vt:lpstr>
      <vt:lpstr>Таблица формирования универсальных учебных действий  на каждом этапе урока </vt:lpstr>
      <vt:lpstr>Таблица формирования универсальных учебных действий  на каждом этапе урока </vt:lpstr>
      <vt:lpstr>Слайд 15</vt:lpstr>
      <vt:lpstr>Слайд 16</vt:lpstr>
      <vt:lpstr>Слайд 17</vt:lpstr>
      <vt:lpstr>Технологическая карта урока</vt:lpstr>
      <vt:lpstr>Технологическая карта урока</vt:lpstr>
      <vt:lpstr>Технологическая карта позволит учителю: </vt:lpstr>
      <vt:lpstr>Технологической карте присущи следующие отличительные черты</vt:lpstr>
      <vt:lpstr>Разработчики технологической карты</vt:lpstr>
      <vt:lpstr>  Технологическая карта урока,          реализующего формирование УУД Предмет____________________________________________________________ Класс_______________________________________________________________ Автор УМК__________________________________________________________ Тема урока___________________________________________________________ Тип урока____________________________________________________________ </vt:lpstr>
      <vt:lpstr>Формулировки деятельности учителя</vt:lpstr>
      <vt:lpstr>Формулировки деятельности обучающихся </vt:lpstr>
      <vt:lpstr>Слайд 26</vt:lpstr>
      <vt:lpstr>Преимущества технологической карты:</vt:lpstr>
      <vt:lpstr>Литература:</vt:lpstr>
      <vt:lpstr>Слайд 29</vt:lpstr>
    </vt:vector>
  </TitlesOfParts>
  <Company>МОУ Гимназия №8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</dc:title>
  <dc:creator>Учитель каб. №9</dc:creator>
  <cp:lastModifiedBy>diy</cp:lastModifiedBy>
  <cp:revision>49</cp:revision>
  <dcterms:created xsi:type="dcterms:W3CDTF">2013-01-31T06:20:00Z</dcterms:created>
  <dcterms:modified xsi:type="dcterms:W3CDTF">2013-02-14T19:20:41Z</dcterms:modified>
</cp:coreProperties>
</file>